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1912" r:id="rId2"/>
    <p:sldId id="694" r:id="rId3"/>
    <p:sldId id="1919" r:id="rId4"/>
    <p:sldId id="1916" r:id="rId5"/>
    <p:sldId id="277" r:id="rId6"/>
    <p:sldId id="1925" r:id="rId7"/>
    <p:sldId id="1921" r:id="rId8"/>
    <p:sldId id="1926" r:id="rId9"/>
    <p:sldId id="1922" r:id="rId10"/>
    <p:sldId id="1923" r:id="rId11"/>
    <p:sldId id="1917" r:id="rId12"/>
    <p:sldId id="1927" r:id="rId13"/>
    <p:sldId id="1928" r:id="rId14"/>
    <p:sldId id="1929" r:id="rId15"/>
    <p:sldId id="1930" r:id="rId16"/>
    <p:sldId id="755" r:id="rId17"/>
    <p:sldId id="752" r:id="rId18"/>
    <p:sldId id="1931" r:id="rId19"/>
    <p:sldId id="1933" r:id="rId20"/>
    <p:sldId id="1932" r:id="rId21"/>
    <p:sldId id="1934" r:id="rId22"/>
    <p:sldId id="1935" r:id="rId23"/>
    <p:sldId id="1913" r:id="rId24"/>
    <p:sldId id="1914" r:id="rId25"/>
  </p:sldIdLst>
  <p:sldSz cx="9144000" cy="6858000" type="screen4x3"/>
  <p:notesSz cx="6858000" cy="90836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45" autoAdjust="0"/>
    <p:restoredTop sz="52596" autoAdjust="0"/>
  </p:normalViewPr>
  <p:slideViewPr>
    <p:cSldViewPr>
      <p:cViewPr varScale="1">
        <p:scale>
          <a:sx n="114" d="100"/>
          <a:sy n="114" d="100"/>
        </p:scale>
        <p:origin x="5432" y="176"/>
      </p:cViewPr>
      <p:guideLst>
        <p:guide orient="horz" pos="2160"/>
        <p:guide pos="2880"/>
      </p:guideLst>
    </p:cSldViewPr>
  </p:slideViewPr>
  <p:notesTextViewPr>
    <p:cViewPr>
      <p:scale>
        <a:sx n="150" d="100"/>
        <a:sy n="150" d="100"/>
      </p:scale>
      <p:origin x="0" y="0"/>
    </p:cViewPr>
  </p:notesTextViewPr>
  <p:sorterViewPr>
    <p:cViewPr>
      <p:scale>
        <a:sx n="140" d="100"/>
        <a:sy n="140" d="100"/>
      </p:scale>
      <p:origin x="0" y="-4890"/>
    </p:cViewPr>
  </p:sorterViewPr>
  <p:notesViewPr>
    <p:cSldViewPr>
      <p:cViewPr varScale="1">
        <p:scale>
          <a:sx n="66" d="100"/>
          <a:sy n="66" d="100"/>
        </p:scale>
        <p:origin x="325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4184"/>
          </a:xfrm>
          <a:prstGeom prst="rect">
            <a:avLst/>
          </a:prstGeom>
        </p:spPr>
        <p:txBody>
          <a:bodyPr vert="horz" lIns="91440" tIns="45720" rIns="91440" bIns="45720" rtlCol="0"/>
          <a:lstStyle>
            <a:lvl1pPr algn="r">
              <a:defRPr sz="1200"/>
            </a:lvl1pPr>
          </a:lstStyle>
          <a:p>
            <a:fld id="{7F754F7A-02F6-4469-8F51-FF72ABD4BAFB}" type="datetimeFigureOut">
              <a:rPr lang="en-US" smtClean="0"/>
              <a:t>10/31/20</a:t>
            </a:fld>
            <a:endParaRPr lang="en-US" dirty="0"/>
          </a:p>
        </p:txBody>
      </p:sp>
      <p:sp>
        <p:nvSpPr>
          <p:cNvPr id="4" name="Footer Placeholder 3"/>
          <p:cNvSpPr>
            <a:spLocks noGrp="1"/>
          </p:cNvSpPr>
          <p:nvPr>
            <p:ph type="ftr" sz="quarter" idx="2"/>
          </p:nvPr>
        </p:nvSpPr>
        <p:spPr>
          <a:xfrm>
            <a:off x="0" y="8627915"/>
            <a:ext cx="2971800" cy="454184"/>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27915"/>
            <a:ext cx="2971800" cy="454184"/>
          </a:xfrm>
          <a:prstGeom prst="rect">
            <a:avLst/>
          </a:prstGeom>
        </p:spPr>
        <p:txBody>
          <a:bodyPr vert="horz" lIns="91440" tIns="45720" rIns="91440" bIns="45720" rtlCol="0" anchor="b"/>
          <a:lstStyle>
            <a:lvl1pPr algn="r">
              <a:defRPr sz="1200"/>
            </a:lvl1pPr>
          </a:lstStyle>
          <a:p>
            <a:fld id="{F0387FC5-D31D-4AFF-A496-51F98353E4AA}" type="slidenum">
              <a:rPr lang="en-US" smtClean="0"/>
              <a:t>‹#›</a:t>
            </a:fld>
            <a:endParaRPr lang="en-US" dirty="0"/>
          </a:p>
        </p:txBody>
      </p:sp>
    </p:spTree>
    <p:extLst>
      <p:ext uri="{BB962C8B-B14F-4D97-AF65-F5344CB8AC3E}">
        <p14:creationId xmlns:p14="http://schemas.microsoft.com/office/powerpoint/2010/main" val="3183209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41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4184"/>
          </a:xfrm>
          <a:prstGeom prst="rect">
            <a:avLst/>
          </a:prstGeom>
        </p:spPr>
        <p:txBody>
          <a:bodyPr vert="horz" lIns="91440" tIns="45720" rIns="91440" bIns="45720" rtlCol="0"/>
          <a:lstStyle>
            <a:lvl1pPr algn="r">
              <a:defRPr sz="1200"/>
            </a:lvl1pPr>
          </a:lstStyle>
          <a:p>
            <a:fld id="{F11B24BC-7B0A-4A5D-AB11-1EAEAABBFE14}" type="datetimeFigureOut">
              <a:rPr lang="en-US" smtClean="0"/>
              <a:t>10/31/20</a:t>
            </a:fld>
            <a:endParaRPr lang="en-US" dirty="0"/>
          </a:p>
        </p:txBody>
      </p:sp>
      <p:sp>
        <p:nvSpPr>
          <p:cNvPr id="4" name="Slide Image Placeholder 3"/>
          <p:cNvSpPr>
            <a:spLocks noGrp="1" noRot="1" noChangeAspect="1"/>
          </p:cNvSpPr>
          <p:nvPr>
            <p:ph type="sldImg" idx="2"/>
          </p:nvPr>
        </p:nvSpPr>
        <p:spPr>
          <a:xfrm>
            <a:off x="1158875" y="681038"/>
            <a:ext cx="4540250" cy="34067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14746"/>
            <a:ext cx="5486400" cy="408765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27915"/>
            <a:ext cx="2971800" cy="4541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27915"/>
            <a:ext cx="2971800" cy="454184"/>
          </a:xfrm>
          <a:prstGeom prst="rect">
            <a:avLst/>
          </a:prstGeom>
        </p:spPr>
        <p:txBody>
          <a:bodyPr vert="horz" lIns="91440" tIns="45720" rIns="91440" bIns="45720" rtlCol="0" anchor="b"/>
          <a:lstStyle>
            <a:lvl1pPr algn="r">
              <a:defRPr sz="1200"/>
            </a:lvl1pPr>
          </a:lstStyle>
          <a:p>
            <a:fld id="{2949580B-AB16-497B-BAD2-BDFC05C8FC1B}" type="slidenum">
              <a:rPr lang="en-US" smtClean="0"/>
              <a:t>‹#›</a:t>
            </a:fld>
            <a:endParaRPr lang="en-US" dirty="0"/>
          </a:p>
        </p:txBody>
      </p:sp>
    </p:spTree>
    <p:extLst>
      <p:ext uri="{BB962C8B-B14F-4D97-AF65-F5344CB8AC3E}">
        <p14:creationId xmlns:p14="http://schemas.microsoft.com/office/powerpoint/2010/main" val="1365017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bs.com.au/topics/voices/culture/article/2017/08/21/german-town-gives-lesson-how-calmly-oppose-nazi-march"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youtube.com/watch?v=KvjIYl_Nlao&amp;feature=emb_logo"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1</a:t>
            </a:fld>
            <a:endParaRPr lang="en-US" dirty="0"/>
          </a:p>
        </p:txBody>
      </p:sp>
    </p:spTree>
    <p:extLst>
      <p:ext uri="{BB962C8B-B14F-4D97-AF65-F5344CB8AC3E}">
        <p14:creationId xmlns:p14="http://schemas.microsoft.com/office/powerpoint/2010/main" val="114470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bg1"/>
                </a:solidFill>
                <a:latin typeface="+mn-lt"/>
              </a:rPr>
              <a:t>KKK: </a:t>
            </a:r>
            <a:r>
              <a:rPr lang="en-US" sz="1200" dirty="0"/>
              <a:t>coming from the Civil War with deep resentments about African American or Jewish people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10</a:t>
            </a:fld>
            <a:endParaRPr lang="en-US" dirty="0"/>
          </a:p>
        </p:txBody>
      </p:sp>
    </p:spTree>
    <p:extLst>
      <p:ext uri="{BB962C8B-B14F-4D97-AF65-F5344CB8AC3E}">
        <p14:creationId xmlns:p14="http://schemas.microsoft.com/office/powerpoint/2010/main" val="4282737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Other white supremacists</a:t>
            </a:r>
          </a:p>
          <a:p>
            <a:pPr marL="0" indent="0">
              <a:buFont typeface="Arial" panose="020B0604020202020204" pitchFamily="34" charset="0"/>
              <a:buNone/>
            </a:pPr>
            <a:r>
              <a:rPr lang="en-US" dirty="0"/>
              <a:t>Proud boys</a:t>
            </a:r>
          </a:p>
          <a:p>
            <a:pPr marL="0" indent="0">
              <a:buFont typeface="Arial" panose="020B0604020202020204" pitchFamily="34" charset="0"/>
              <a:buNone/>
            </a:pPr>
            <a:r>
              <a:rPr lang="en-US" dirty="0"/>
              <a:t>Fraternal Order of Alt-Knights</a:t>
            </a:r>
          </a:p>
          <a:p>
            <a:pPr marL="0" indent="0">
              <a:buFont typeface="Arial" panose="020B0604020202020204" pitchFamily="34" charset="0"/>
              <a:buNone/>
            </a:pPr>
            <a:r>
              <a:rPr lang="en-US" dirty="0"/>
              <a:t>More than 30 others in U.S.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11</a:t>
            </a:fld>
            <a:endParaRPr lang="en-US" dirty="0"/>
          </a:p>
        </p:txBody>
      </p:sp>
    </p:spTree>
    <p:extLst>
      <p:ext uri="{BB962C8B-B14F-4D97-AF65-F5344CB8AC3E}">
        <p14:creationId xmlns:p14="http://schemas.microsoft.com/office/powerpoint/2010/main" val="2151534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Boogaloo </a:t>
            </a:r>
            <a:r>
              <a:rPr lang="en-US" dirty="0" err="1"/>
              <a:t>Bois</a:t>
            </a:r>
            <a:r>
              <a:rPr lang="en-US" dirty="0"/>
              <a:t> Often wear Hawaiian shirts and military fatigues</a:t>
            </a:r>
          </a:p>
          <a:p>
            <a:pPr marL="171450" indent="-171450">
              <a:buFont typeface="Arial" panose="020B0604020202020204" pitchFamily="34" charset="0"/>
              <a:buChar char="•"/>
            </a:pPr>
            <a:r>
              <a:rPr lang="en-US" dirty="0"/>
              <a:t>Many white supremacist and </a:t>
            </a:r>
            <a:r>
              <a:rPr lang="en-US" dirty="0" err="1"/>
              <a:t>neo-nazi</a:t>
            </a:r>
            <a:endParaRPr lang="en-US" dirty="0"/>
          </a:p>
          <a:p>
            <a:pPr marL="171450" indent="-171450">
              <a:buFont typeface="Arial" panose="020B0604020202020204" pitchFamily="34" charset="0"/>
              <a:buChar char="•"/>
            </a:pPr>
            <a:r>
              <a:rPr lang="en-US" dirty="0"/>
              <a:t>Believe the “boogaloo” will be a race war, or the next civil war</a:t>
            </a:r>
          </a:p>
          <a:p>
            <a:pPr marL="171450" indent="-171450">
              <a:buFont typeface="Arial" panose="020B0604020202020204" pitchFamily="34" charset="0"/>
              <a:buChar char="•"/>
            </a:pPr>
            <a:r>
              <a:rPr lang="en-US" dirty="0"/>
              <a:t>Targets most likely police or people in authority</a:t>
            </a:r>
          </a:p>
          <a:p>
            <a:pPr marL="171450" indent="-171450">
              <a:buFont typeface="Arial" panose="020B0604020202020204" pitchFamily="34" charset="0"/>
              <a:buChar char="•"/>
            </a:pPr>
            <a:r>
              <a:rPr lang="en-US" dirty="0"/>
              <a:t>Roots traced to the Oklahoma City bombing and Waco and Ruby Ridge</a:t>
            </a:r>
          </a:p>
          <a:p>
            <a:pPr marL="171450" indent="-171450">
              <a:buFont typeface="Arial" panose="020B0604020202020204" pitchFamily="34" charset="0"/>
              <a:buChar char="•"/>
            </a:pPr>
            <a:r>
              <a:rPr lang="en-US" dirty="0"/>
              <a:t>Recently implicated in the killing of an USAF guard and a Santa Cruz deputy</a:t>
            </a:r>
          </a:p>
          <a:p>
            <a:pPr marL="171450" indent="-171450">
              <a:buFont typeface="Arial" panose="020B0604020202020204" pitchFamily="34" charset="0"/>
              <a:buChar char="•"/>
            </a:pPr>
            <a:r>
              <a:rPr lang="en-US" dirty="0"/>
              <a:t>Were involved in the attempted kidnapping of Michigan Governor Whitmer</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Groups in the boogaloo movement are far-right, anti-government, and pro-gun. Supporters see the current federal government as illegitimate, while remaining deeply patriotic. They revere the constitution and see themselves as the true descendants of America's founding fathers. In their view, current US lawmakers are the equivalent of occupying British forces during the revolutionary war. </a:t>
            </a:r>
            <a:endParaRPr lang="en-US" sz="1200" dirty="0">
              <a:latin typeface="AvenirNext-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Next-Regular"/>
              </a:rPr>
              <a:t>These are dangerous people. They will come to a protest heavily armed. They typically don’t target protesters, but their goal is a civil war.</a:t>
            </a: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12</a:t>
            </a:fld>
            <a:endParaRPr lang="en-US" dirty="0"/>
          </a:p>
        </p:txBody>
      </p:sp>
    </p:spTree>
    <p:extLst>
      <p:ext uri="{BB962C8B-B14F-4D97-AF65-F5344CB8AC3E}">
        <p14:creationId xmlns:p14="http://schemas.microsoft.com/office/powerpoint/2010/main" val="61913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dirty="0">
                <a:latin typeface="Arial" panose="020B0604020202020204" pitchFamily="34" charset="0"/>
                <a:cs typeface="Arial" panose="020B0604020202020204" pitchFamily="34" charset="0"/>
              </a:rPr>
              <a:t>From the left are two known groups who believe in violent confrontation to silence the </a:t>
            </a:r>
            <a:r>
              <a:rPr lang="en-US" sz="1200" b="0" u="none" dirty="0" err="1">
                <a:latin typeface="Arial" panose="020B0604020202020204" pitchFamily="34" charset="0"/>
                <a:cs typeface="Arial" panose="020B0604020202020204" pitchFamily="34" charset="0"/>
              </a:rPr>
              <a:t>ALT-Right</a:t>
            </a:r>
            <a:r>
              <a:rPr lang="en-US" sz="1200" b="0" u="none" dirty="0">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sz="1200" b="0" u="none"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13</a:t>
            </a:fld>
            <a:endParaRPr lang="en-US" dirty="0"/>
          </a:p>
        </p:txBody>
      </p:sp>
    </p:spTree>
    <p:extLst>
      <p:ext uri="{BB962C8B-B14F-4D97-AF65-F5344CB8AC3E}">
        <p14:creationId xmlns:p14="http://schemas.microsoft.com/office/powerpoint/2010/main" val="1017754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Antifa is a philosophical belief that violence is justified in silencing the </a:t>
            </a:r>
            <a:r>
              <a:rPr lang="en-US" dirty="0" err="1"/>
              <a:t>ALT-Right</a:t>
            </a:r>
            <a:r>
              <a:rPr lang="en-US" dirty="0"/>
              <a:t>. </a:t>
            </a:r>
          </a:p>
          <a:p>
            <a:pPr marL="171450" indent="-171450">
              <a:buFont typeface="Arial" panose="020B0604020202020204" pitchFamily="34" charset="0"/>
              <a:buChar char="•"/>
            </a:pPr>
            <a:r>
              <a:rPr lang="en-US" dirty="0"/>
              <a:t>Contrary to what the Trump administration has said, they are not an organization. </a:t>
            </a:r>
          </a:p>
          <a:p>
            <a:pPr marL="171450" indent="-171450">
              <a:buFont typeface="Arial" panose="020B0604020202020204" pitchFamily="34" charset="0"/>
              <a:buChar char="•"/>
            </a:pPr>
            <a:r>
              <a:rPr lang="en-US" dirty="0"/>
              <a:t>And there have only been a handful of incidents where they were involved in violent attacks on police or the people on the right. </a:t>
            </a:r>
          </a:p>
          <a:p>
            <a:pPr marL="171450" indent="-171450">
              <a:buFont typeface="Arial" panose="020B0604020202020204" pitchFamily="34" charset="0"/>
              <a:buChar char="•"/>
            </a:pPr>
            <a:r>
              <a:rPr lang="en-US" dirty="0"/>
              <a:t>Those who adopt the Antifa philosophy may have other beliefs that lead them to engage in violent behavior. But that is independent of their belief in the Antifa philosophy.</a:t>
            </a:r>
          </a:p>
          <a:p>
            <a:pPr marL="171450" indent="-171450">
              <a:buFont typeface="Arial" panose="020B0604020202020204" pitchFamily="34" charset="0"/>
              <a:buChar char="•"/>
            </a:pPr>
            <a:r>
              <a:rPr lang="en-US" dirty="0"/>
              <a:t>meaning anti-fascist</a:t>
            </a:r>
          </a:p>
          <a:p>
            <a:pPr marL="171450" indent="-171450">
              <a:buFont typeface="Arial" panose="020B0604020202020204" pitchFamily="34" charset="0"/>
              <a:buChar char="•"/>
            </a:pPr>
            <a:r>
              <a:rPr lang="en-US" dirty="0"/>
              <a:t>arose in the 1980’s in Europe to fight neo-Nazism</a:t>
            </a:r>
          </a:p>
          <a:p>
            <a:pPr marL="171450" indent="-171450">
              <a:buFont typeface="Arial" panose="020B0604020202020204" pitchFamily="34" charset="0"/>
              <a:buChar char="•"/>
            </a:pPr>
            <a:r>
              <a:rPr lang="en-US" dirty="0"/>
              <a:t>they argue that Naziism, and by extension the </a:t>
            </a:r>
            <a:r>
              <a:rPr lang="en-US" dirty="0" err="1"/>
              <a:t>ALT-Right</a:t>
            </a:r>
            <a:r>
              <a:rPr lang="en-US" dirty="0"/>
              <a:t>, should be silenced and that they need to be willing to physically make that happen</a:t>
            </a:r>
          </a:p>
          <a:p>
            <a:pPr marL="171450" indent="-171450">
              <a:buFont typeface="Arial" panose="020B0604020202020204" pitchFamily="34" charset="0"/>
              <a:buChar char="•"/>
            </a:pPr>
            <a:r>
              <a:rPr lang="en-US" dirty="0"/>
              <a:t>a philosophy, not an organization</a:t>
            </a:r>
          </a:p>
          <a:p>
            <a:pPr marL="171450" indent="-171450">
              <a:buFont typeface="Arial" panose="020B0604020202020204" pitchFamily="34" charset="0"/>
              <a:buChar char="•"/>
            </a:pPr>
            <a:r>
              <a:rPr lang="en-US" dirty="0"/>
              <a:t>a very few of them have been implicated in violence</a:t>
            </a:r>
          </a:p>
          <a:p>
            <a:pPr marL="171450" indent="-171450">
              <a:buFont typeface="Arial" panose="020B0604020202020204" pitchFamily="34" charset="0"/>
              <a:buChar char="•"/>
            </a:pPr>
            <a:r>
              <a:rPr lang="en-US" dirty="0"/>
              <a:t>the Trump administration has gone out of its way to mischaracterize them as organized terrorists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14</a:t>
            </a:fld>
            <a:endParaRPr lang="en-US" dirty="0"/>
          </a:p>
        </p:txBody>
      </p:sp>
    </p:spTree>
    <p:extLst>
      <p:ext uri="{BB962C8B-B14F-4D97-AF65-F5344CB8AC3E}">
        <p14:creationId xmlns:p14="http://schemas.microsoft.com/office/powerpoint/2010/main" val="293130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Black Bloc is similar. They are not an organization. They are usually ad-hoc groups who have adopted the black block tactic to confront the white supremacists.</a:t>
            </a:r>
            <a:endParaRPr lang="en-US" sz="1200" b="1" u="sng" dirty="0"/>
          </a:p>
          <a:p>
            <a:pPr marL="171450" indent="-171450">
              <a:buFont typeface="Arial" panose="020B0604020202020204" pitchFamily="34" charset="0"/>
              <a:buChar char="•"/>
            </a:pPr>
            <a:r>
              <a:rPr lang="en-US" sz="1200" dirty="0"/>
              <a:t>origins in Germany in the 1980’s to fight nuclear power and neo- Nazis.</a:t>
            </a:r>
          </a:p>
          <a:p>
            <a:pPr marL="171450" indent="-171450">
              <a:buFont typeface="Arial" panose="020B0604020202020204" pitchFamily="34" charset="0"/>
              <a:buChar char="•"/>
            </a:pPr>
            <a:r>
              <a:rPr lang="en-US" sz="1200" dirty="0"/>
              <a:t>Engage in “symbolic” violence (desecration of symbols of capitalism or defending protesters)</a:t>
            </a:r>
          </a:p>
          <a:p>
            <a:pPr marL="171450" indent="-171450">
              <a:buFont typeface="Arial" panose="020B0604020202020204" pitchFamily="34" charset="0"/>
              <a:buChar char="•"/>
            </a:pPr>
            <a:r>
              <a:rPr lang="en-US" sz="1200" dirty="0"/>
              <a:t>A tactic, not an organization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15</a:t>
            </a:fld>
            <a:endParaRPr lang="en-US" dirty="0"/>
          </a:p>
        </p:txBody>
      </p:sp>
    </p:spTree>
    <p:extLst>
      <p:ext uri="{BB962C8B-B14F-4D97-AF65-F5344CB8AC3E}">
        <p14:creationId xmlns:p14="http://schemas.microsoft.com/office/powerpoint/2010/main" val="2730124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goes back to Germany when Hitler and Naziism were on the rise. In the Wedding neighborhood of Berlin where many communists lived, Nazis showed up to hold a rally. That led to violence against each other. But Hitler used that to characterize the left as violent. Many Germans became so afraid of that that they embraced the Nazis. It became a major recruiting tool of Hitler.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in this country, at Charlottesville and Berkeley especially, the violence of Black Bloc and Antifa changed the narrative in the press to one where the left became the agitators of violence, denying freedom of speech to the haters. It even allowed President Trump to talk about the bad hombres on both sides at Charlottesville!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in the BLM protests, especially in Portland, Oregon, we saw demonstrators being targeted by secret troops sent in by the Trump administration, who fed and incited violence. Confrontation from the demonstrators, particularly Antifa, led to Trump trying to label antifa a terrorist group. Trump rallied his supporters by saying he would protect them from Antifa!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16</a:t>
            </a:fld>
            <a:endParaRPr lang="en-US" dirty="0"/>
          </a:p>
        </p:txBody>
      </p:sp>
    </p:spTree>
    <p:extLst>
      <p:ext uri="{BB962C8B-B14F-4D97-AF65-F5344CB8AC3E}">
        <p14:creationId xmlns:p14="http://schemas.microsoft.com/office/powerpoint/2010/main" val="891430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As we learned so painfully this year, law enforcement can be the source of violence at demonstrations. It can happen for two reasons: </a:t>
            </a:r>
          </a:p>
          <a:p>
            <a:pPr marL="0" indent="0">
              <a:buFont typeface="Arial" panose="020B0604020202020204" pitchFamily="34" charset="0"/>
              <a:buNone/>
            </a:pPr>
            <a:r>
              <a:rPr lang="en-US" sz="1200" dirty="0">
                <a:latin typeface="AvenirNext-Regular"/>
              </a:rPr>
              <a:t>Officers who hate the demonstrators</a:t>
            </a:r>
          </a:p>
          <a:p>
            <a:pPr marL="0" indent="0">
              <a:buFont typeface="Arial" panose="020B0604020202020204" pitchFamily="34" charset="0"/>
              <a:buNone/>
            </a:pPr>
            <a:r>
              <a:rPr lang="en-US" sz="1200" dirty="0">
                <a:latin typeface="AvenirNext-Regular"/>
              </a:rPr>
              <a:t>Officers doing their job, as taught to and authorized for them</a:t>
            </a:r>
          </a:p>
          <a:p>
            <a:r>
              <a:rPr lang="en-US" sz="1200" dirty="0">
                <a:latin typeface="AvenirNext-Regular"/>
              </a:rPr>
              <a:t>Steps have been taken to avoid the violence shown by police in many of the BLM protests. But we need to be prepared should it occur.</a:t>
            </a:r>
            <a:endParaRPr lang="en-US" dirty="0"/>
          </a:p>
          <a:p>
            <a:r>
              <a:rPr lang="en-US" dirty="0"/>
              <a:t>“Bad cops”</a:t>
            </a:r>
          </a:p>
          <a:p>
            <a:r>
              <a:rPr lang="en-US" dirty="0"/>
              <a:t>Good cops, using the tools given to them</a:t>
            </a:r>
          </a:p>
          <a:p>
            <a:r>
              <a:rPr lang="en-US" dirty="0"/>
              <a:t>May have guns, tear gas, pepper spray, concussion grenades, rubber bullets</a:t>
            </a:r>
          </a:p>
          <a:p>
            <a:r>
              <a:rPr lang="en-US" dirty="0"/>
              <a:t>May be responding to others who are using violence</a:t>
            </a:r>
          </a:p>
          <a:p>
            <a:endParaRPr lang="en-US" dirty="0"/>
          </a:p>
          <a:p>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17</a:t>
            </a:fld>
            <a:endParaRPr lang="en-US" dirty="0"/>
          </a:p>
        </p:txBody>
      </p:sp>
    </p:spTree>
    <p:extLst>
      <p:ext uri="{BB962C8B-B14F-4D97-AF65-F5344CB8AC3E}">
        <p14:creationId xmlns:p14="http://schemas.microsoft.com/office/powerpoint/2010/main" val="1598668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t>If you encounter anyone or group who is inciting violence, most likely you will not know who they are or why there are doing it. </a:t>
            </a:r>
          </a:p>
          <a:p>
            <a:r>
              <a:rPr lang="en-US" sz="1200" dirty="0"/>
              <a:t>Other than the police, you will only know what you see, that someone is looting, attacking the police or other demonstrators, or doing something else to incite violence. </a:t>
            </a:r>
          </a:p>
          <a:p>
            <a:r>
              <a:rPr lang="en-US" sz="1200" dirty="0"/>
              <a:t>Depending on the circumstances, the one thing you can do to help is to record what is happening. </a:t>
            </a:r>
          </a:p>
          <a:p>
            <a:r>
              <a:rPr lang="en-US" sz="1200" dirty="0"/>
              <a:t>If it is safe to do so, and you do not need to be helping peaceful demonstrators get away from the violence, record it on your smartphone.</a:t>
            </a:r>
          </a:p>
          <a:p>
            <a:endParaRPr lang="en-US" dirty="0"/>
          </a:p>
          <a:p>
            <a:pPr marL="0" indent="0">
              <a:buFont typeface="Arial" panose="020B0604020202020204" pitchFamily="34" charset="0"/>
              <a:buNone/>
            </a:pPr>
            <a:endParaRPr lang="en-US" sz="1200" b="0" u="none"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18</a:t>
            </a:fld>
            <a:endParaRPr lang="en-US" dirty="0"/>
          </a:p>
        </p:txBody>
      </p:sp>
    </p:spTree>
    <p:extLst>
      <p:ext uri="{BB962C8B-B14F-4D97-AF65-F5344CB8AC3E}">
        <p14:creationId xmlns:p14="http://schemas.microsoft.com/office/powerpoint/2010/main" val="61149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756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Best to deal with them by ignoring them. </a:t>
            </a:r>
          </a:p>
          <a:p>
            <a:pPr marL="0" indent="0">
              <a:buFont typeface="Arial" panose="020B0604020202020204" pitchFamily="34" charset="0"/>
              <a:buNone/>
            </a:pPr>
            <a:r>
              <a:rPr lang="en-US" dirty="0"/>
              <a:t>Try to route the action away from them. </a:t>
            </a:r>
          </a:p>
        </p:txBody>
      </p:sp>
      <p:sp>
        <p:nvSpPr>
          <p:cNvPr id="4" name="Slide Number Placeholder 3"/>
          <p:cNvSpPr>
            <a:spLocks noGrp="1"/>
          </p:cNvSpPr>
          <p:nvPr>
            <p:ph type="sldNum" sz="quarter" idx="10"/>
          </p:nvPr>
        </p:nvSpPr>
        <p:spPr/>
        <p:txBody>
          <a:bodyPr/>
          <a:lstStyle/>
          <a:p>
            <a:fld id="{2949580B-AB16-497B-BAD2-BDFC05C8FC1B}" type="slidenum">
              <a:rPr lang="en-US" smtClean="0"/>
              <a:t>2</a:t>
            </a:fld>
            <a:endParaRPr lang="en-US" dirty="0"/>
          </a:p>
        </p:txBody>
      </p:sp>
    </p:spTree>
    <p:extLst>
      <p:ext uri="{BB962C8B-B14F-4D97-AF65-F5344CB8AC3E}">
        <p14:creationId xmlns:p14="http://schemas.microsoft.com/office/powerpoint/2010/main" val="2520694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Over and over again, to this day in Portland, Minneapolis, Lexington, Kenosha, etc., etc., etc., where violence has occurred, no matter who the instigator, it has allowed the administration to brank all protest as violent and anti-American. It is a tool to win people over with his promise to rid the nation of violent protesters. </a:t>
            </a:r>
          </a:p>
          <a:p>
            <a:r>
              <a:rPr lang="en-US" dirty="0"/>
              <a:t>[story about Nov 15</a:t>
            </a:r>
            <a:r>
              <a:rPr lang="en-US" baseline="30000" dirty="0"/>
              <a:t>th</a:t>
            </a:r>
            <a:r>
              <a:rPr lang="en-US" dirty="0"/>
              <a:t> moratorium in Washington, DC]</a:t>
            </a:r>
          </a:p>
          <a:p>
            <a:r>
              <a:rPr lang="en-US" dirty="0"/>
              <a:t>When the authorities counter violence, their weapons will overwhelm any violent protesters. This is their game. They know war. Peaceful protesters can only meet that with that which they don’t understand. Nonviolence.</a:t>
            </a:r>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20</a:t>
            </a:fld>
            <a:endParaRPr lang="en-US" dirty="0"/>
          </a:p>
        </p:txBody>
      </p:sp>
    </p:spTree>
    <p:extLst>
      <p:ext uri="{BB962C8B-B14F-4D97-AF65-F5344CB8AC3E}">
        <p14:creationId xmlns:p14="http://schemas.microsoft.com/office/powerpoint/2010/main" val="658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Be extra vigilant and observe the surroundings.</a:t>
            </a:r>
          </a:p>
          <a:p>
            <a:r>
              <a:rPr lang="en-US" dirty="0"/>
              <a:t>If you see counter demonstrators approaching with signs or taunts:</a:t>
            </a:r>
          </a:p>
          <a:p>
            <a:r>
              <a:rPr lang="en-US" dirty="0"/>
              <a:t>Encourage the marchers to ignore them</a:t>
            </a:r>
          </a:p>
          <a:p>
            <a:r>
              <a:rPr lang="en-US" dirty="0"/>
              <a:t>Alert the Peace Ambassadors around you and let the coordinator know Keep marchers from confronting them</a:t>
            </a:r>
          </a:p>
          <a:p>
            <a:r>
              <a:rPr lang="en-US" dirty="0"/>
              <a:t>Alert legal observers and police if violence seems imminent</a:t>
            </a:r>
          </a:p>
          <a:p>
            <a:r>
              <a:rPr lang="en-US" dirty="0"/>
              <a:t>If counter protesters engage in shouting or taunting, or threatening </a:t>
            </a:r>
          </a:p>
          <a:p>
            <a:r>
              <a:rPr lang="en-US" dirty="0"/>
              <a:t>Use your de-escalation training</a:t>
            </a:r>
          </a:p>
          <a:p>
            <a:r>
              <a:rPr lang="en-US" dirty="0"/>
              <a:t>Keep peaceful marchers moving, ignoring the provocation </a:t>
            </a:r>
          </a:p>
          <a:p>
            <a:r>
              <a:rPr lang="en-US" dirty="0"/>
              <a:t>Lead marchers to sing</a:t>
            </a:r>
          </a:p>
          <a:p>
            <a:endParaRPr lang="en-US" dirty="0"/>
          </a:p>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21</a:t>
            </a:fld>
            <a:endParaRPr lang="en-US" dirty="0"/>
          </a:p>
        </p:txBody>
      </p:sp>
    </p:spTree>
    <p:extLst>
      <p:ext uri="{BB962C8B-B14F-4D97-AF65-F5344CB8AC3E}">
        <p14:creationId xmlns:p14="http://schemas.microsoft.com/office/powerpoint/2010/main" val="3503950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Work in small teams</a:t>
            </a:r>
          </a:p>
          <a:p>
            <a:r>
              <a:rPr lang="en-US" dirty="0"/>
              <a:t>Isolate violence </a:t>
            </a:r>
            <a:r>
              <a:rPr lang="en-US" dirty="0">
                <a:sym typeface="Wingdings" pitchFamily="2" charset="2"/>
              </a:rPr>
              <a:t>  </a:t>
            </a:r>
            <a:r>
              <a:rPr lang="en-US" dirty="0"/>
              <a:t>“We’re watching you”, “Can we move back a little?”</a:t>
            </a:r>
          </a:p>
          <a:p>
            <a:r>
              <a:rPr lang="en-US" dirty="0"/>
              <a:t>Sit down, or kneel, Sing</a:t>
            </a:r>
          </a:p>
          <a:p>
            <a:r>
              <a:rPr lang="en-US" dirty="0"/>
              <a:t>Stampede </a:t>
            </a:r>
            <a:r>
              <a:rPr lang="en-US" dirty="0">
                <a:sym typeface="Wingdings" pitchFamily="2" charset="2"/>
              </a:rPr>
              <a:t> </a:t>
            </a:r>
            <a:r>
              <a:rPr lang="en-US" dirty="0"/>
              <a:t>Stretch arms and lock hands</a:t>
            </a:r>
          </a:p>
          <a:p>
            <a:r>
              <a:rPr lang="en-US" dirty="0"/>
              <a:t>Tear gas </a:t>
            </a:r>
            <a:r>
              <a:rPr lang="en-US" dirty="0">
                <a:sym typeface="Wingdings" pitchFamily="2" charset="2"/>
              </a:rPr>
              <a:t>  </a:t>
            </a:r>
            <a:r>
              <a:rPr lang="en-US" dirty="0"/>
              <a:t>arms in air, slowly walk away, chant “Slowly… Walk… Slowly…”</a:t>
            </a:r>
          </a:p>
          <a:p>
            <a:r>
              <a:rPr lang="en-US" dirty="0"/>
              <a:t>Universal defense posture </a:t>
            </a:r>
            <a:r>
              <a:rPr lang="en-US" dirty="0">
                <a:sym typeface="Wingdings" pitchFamily="2" charset="2"/>
              </a:rPr>
              <a:t> </a:t>
            </a:r>
            <a:r>
              <a:rPr lang="en-US" dirty="0"/>
              <a:t>sit down, fold legs in, bend over, and clasp hands behind neck</a:t>
            </a:r>
          </a:p>
          <a:p>
            <a:endParaRPr lang="en-US" dirty="0"/>
          </a:p>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22</a:t>
            </a:fld>
            <a:endParaRPr lang="en-US" dirty="0"/>
          </a:p>
        </p:txBody>
      </p:sp>
    </p:spTree>
    <p:extLst>
      <p:ext uri="{BB962C8B-B14F-4D97-AF65-F5344CB8AC3E}">
        <p14:creationId xmlns:p14="http://schemas.microsoft.com/office/powerpoint/2010/main" val="1404318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At a Nazi </a:t>
            </a:r>
            <a:r>
              <a:rPr lang="en-US" b="0" dirty="0"/>
              <a:t>rally</a:t>
            </a:r>
            <a:r>
              <a:rPr lang="en-US" b="1" dirty="0"/>
              <a:t> in Knoxville: </a:t>
            </a:r>
            <a:r>
              <a:rPr lang="en-US" dirty="0"/>
              <a:t>people dressed as clowns. When the Nazis shouted “white power” the clowns retorted “white flour”, and threw fistfuls of flour in the air, or they retorted “white flowers?” and handed out white flowers, or again when female clowns retorted “oh, wife power!” raising letters in the air to spell it out.</a:t>
            </a:r>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23</a:t>
            </a:fld>
            <a:endParaRPr lang="en-US" dirty="0"/>
          </a:p>
        </p:txBody>
      </p:sp>
    </p:spTree>
    <p:extLst>
      <p:ext uri="{BB962C8B-B14F-4D97-AF65-F5344CB8AC3E}">
        <p14:creationId xmlns:p14="http://schemas.microsoft.com/office/powerpoint/2010/main" val="2935821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 </a:t>
            </a:r>
            <a:r>
              <a:rPr lang="en-US" b="1" dirty="0" err="1"/>
              <a:t>Wunsiedel</a:t>
            </a:r>
            <a:r>
              <a:rPr lang="en-US" b="1" dirty="0"/>
              <a:t> in Germany: </a:t>
            </a:r>
            <a:r>
              <a:rPr lang="en-US" dirty="0"/>
              <a:t>the people turned a Nazi march into a walk-a-thon for an anti- hate group organization. Residents committed to donating money for every meter that the Nazis marched. When the marchers came to town, the residents welcomed them, celebrated, and thanked them for raising money to fight Nazism.</a:t>
            </a:r>
          </a:p>
          <a:p>
            <a:pPr marL="0" indent="0">
              <a:buFont typeface="Arial" panose="020B0604020202020204" pitchFamily="34" charset="0"/>
              <a:buNone/>
            </a:pPr>
            <a:r>
              <a:rPr lang="en-US" dirty="0">
                <a:hlinkClick r:id="rId3"/>
              </a:rPr>
              <a:t>https://www.sbs.com.au/topics/voices/culture/article/2017/08/21/german-town-gives-lesson-how-calmly-oppose-nazi-march</a:t>
            </a:r>
            <a:endParaRPr lang="en-US" dirty="0"/>
          </a:p>
          <a:p>
            <a:pPr marL="0" indent="0">
              <a:buFont typeface="Arial" panose="020B0604020202020204" pitchFamily="34" charset="0"/>
              <a:buNone/>
            </a:pPr>
            <a:r>
              <a:rPr lang="en-US" dirty="0">
                <a:hlinkClick r:id="rId4"/>
              </a:rPr>
              <a:t>https://www.youtube.com/watch?v=KvjIYl_Nlao&amp;feature=emb_logo</a:t>
            </a:r>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24</a:t>
            </a:fld>
            <a:endParaRPr lang="en-US" dirty="0"/>
          </a:p>
        </p:txBody>
      </p:sp>
    </p:spTree>
    <p:extLst>
      <p:ext uri="{BB962C8B-B14F-4D97-AF65-F5344CB8AC3E}">
        <p14:creationId xmlns:p14="http://schemas.microsoft.com/office/powerpoint/2010/main" val="128629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Form a line of Peace Ambassadors</a:t>
            </a:r>
          </a:p>
          <a:p>
            <a:pPr marL="0" indent="0">
              <a:buFont typeface="Arial" panose="020B0604020202020204" pitchFamily="34" charset="0"/>
              <a:buNone/>
            </a:pPr>
            <a:r>
              <a:rPr lang="en-US" dirty="0"/>
              <a:t>Stop rear of march, keep front moving forward</a:t>
            </a:r>
          </a:p>
          <a:p>
            <a:pPr marL="0" indent="0">
              <a:buFont typeface="Arial" panose="020B0604020202020204" pitchFamily="34" charset="0"/>
              <a:buNone/>
            </a:pPr>
            <a:r>
              <a:rPr lang="en-US" dirty="0"/>
              <a:t>Leave a substantial space between to make it clear to media and law enforcement that they are not part of the action.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3</a:t>
            </a:fld>
            <a:endParaRPr lang="en-US" dirty="0"/>
          </a:p>
        </p:txBody>
      </p:sp>
    </p:spTree>
    <p:extLst>
      <p:ext uri="{BB962C8B-B14F-4D97-AF65-F5344CB8AC3E}">
        <p14:creationId xmlns:p14="http://schemas.microsoft.com/office/powerpoint/2010/main" val="182635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Our attention shouldn’t be on them, but on keeping OUR people safe.</a:t>
            </a:r>
          </a:p>
          <a:p>
            <a:pPr marL="0" indent="0">
              <a:buFont typeface="Arial" panose="020B0604020202020204" pitchFamily="34" charset="0"/>
              <a:buNone/>
            </a:pPr>
            <a:r>
              <a:rPr lang="en-US" dirty="0"/>
              <a:t>In case of violence: isolate, separate, call in help through chain of command.</a:t>
            </a:r>
          </a:p>
          <a:p>
            <a:pPr marL="0" indent="0">
              <a:buFont typeface="Arial" panose="020B0604020202020204" pitchFamily="34" charset="0"/>
              <a:buNone/>
            </a:pPr>
            <a:r>
              <a:rPr lang="en-US" dirty="0"/>
              <a:t>The underlying message is that we are there to keep our protests nonviolent and peaceful. </a:t>
            </a:r>
          </a:p>
          <a:p>
            <a:pPr marL="0" indent="0">
              <a:buFont typeface="Arial" panose="020B0604020202020204" pitchFamily="34" charset="0"/>
              <a:buNone/>
            </a:pPr>
            <a:r>
              <a:rPr lang="en-US" dirty="0"/>
              <a:t>Counter-protesters will come. Try to divert the attention of our marchers.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4</a:t>
            </a:fld>
            <a:endParaRPr lang="en-US" dirty="0"/>
          </a:p>
        </p:txBody>
      </p:sp>
    </p:spTree>
    <p:extLst>
      <p:ext uri="{BB962C8B-B14F-4D97-AF65-F5344CB8AC3E}">
        <p14:creationId xmlns:p14="http://schemas.microsoft.com/office/powerpoint/2010/main" val="358278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635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a:latin typeface="AvenirNext-Regular"/>
              </a:rPr>
              <a:t>We are told that the marches, protests, and demonstrations this year have been violent. In fact, violence has occurred very infrequently. When it does occur, it gets media attention. </a:t>
            </a:r>
          </a:p>
          <a:p>
            <a:r>
              <a:rPr lang="en-US" sz="1200" dirty="0">
                <a:latin typeface="AvenirNext-Regular"/>
              </a:rPr>
              <a:t>What violence there has been have come from several sources:</a:t>
            </a:r>
          </a:p>
          <a:p>
            <a:pPr marL="171450" indent="-171450">
              <a:buFont typeface="Arial" panose="020B0604020202020204" pitchFamily="34" charset="0"/>
              <a:buChar char="•"/>
            </a:pPr>
            <a:r>
              <a:rPr lang="en-US" sz="1200" dirty="0">
                <a:latin typeface="AvenirNext-Regular"/>
              </a:rPr>
              <a:t>Opportunistic looters – some of them have legitimate anger, some just take advantage of the chaos, others are inciting violence</a:t>
            </a:r>
          </a:p>
          <a:p>
            <a:pPr marL="171450" indent="-171450">
              <a:buFont typeface="Arial" panose="020B0604020202020204" pitchFamily="34" charset="0"/>
              <a:buChar char="•"/>
            </a:pPr>
            <a:r>
              <a:rPr lang="en-US" sz="1200" dirty="0">
                <a:latin typeface="AvenirNext-Regular"/>
              </a:rPr>
              <a:t>There have been a good number of confrontations between police and demonstrators that has led to violence from both sides</a:t>
            </a:r>
          </a:p>
          <a:p>
            <a:pPr marL="171450" indent="-171450">
              <a:buFont typeface="Arial" panose="020B0604020202020204" pitchFamily="34" charset="0"/>
              <a:buChar char="•"/>
            </a:pPr>
            <a:r>
              <a:rPr lang="en-US" sz="1200" dirty="0">
                <a:latin typeface="AvenirNext-Regular"/>
              </a:rPr>
              <a:t>There are right wing organizations who have incited violence, and some people on the left whose philosophy leads them to respond with violence</a:t>
            </a:r>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6</a:t>
            </a:fld>
            <a:endParaRPr lang="en-US" dirty="0"/>
          </a:p>
        </p:txBody>
      </p:sp>
    </p:spTree>
    <p:extLst>
      <p:ext uri="{BB962C8B-B14F-4D97-AF65-F5344CB8AC3E}">
        <p14:creationId xmlns:p14="http://schemas.microsoft.com/office/powerpoint/2010/main" val="2646689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u="none" dirty="0">
                <a:latin typeface="Arial" panose="020B0604020202020204" pitchFamily="34" charset="0"/>
                <a:cs typeface="Arial" panose="020B0604020202020204" pitchFamily="34" charset="0"/>
              </a:rPr>
              <a:t>The term “Alt-Right” originated in 2008 to describe a form of white nationalism. It encompasses a good number of organizations/ people who support a white supremacist agenda.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dirty="0">
                <a:latin typeface="Arial" panose="020B0604020202020204" pitchFamily="34" charset="0"/>
                <a:cs typeface="Arial" panose="020B0604020202020204" pitchFamily="34" charset="0"/>
              </a:rPr>
              <a:t>They have a sizable number of spokespersons. From Stephen Bannon, leader of Breitbart News and one of President Trump’s campaign team, to and including such notables as Milo Yiannopoulos, Jared Taylor, David Horowitz, Matthew </a:t>
            </a:r>
            <a:r>
              <a:rPr lang="en-US" sz="1200" b="0" u="none" dirty="0" err="1">
                <a:latin typeface="Arial" panose="020B0604020202020204" pitchFamily="34" charset="0"/>
                <a:cs typeface="Arial" panose="020B0604020202020204" pitchFamily="34" charset="0"/>
              </a:rPr>
              <a:t>Heimbach</a:t>
            </a:r>
            <a:r>
              <a:rPr lang="en-US" sz="1200" b="0" u="none" dirty="0">
                <a:latin typeface="Arial" panose="020B0604020202020204" pitchFamily="34" charset="0"/>
                <a:cs typeface="Arial" panose="020B0604020202020204" pitchFamily="34" charset="0"/>
              </a:rPr>
              <a:t>. Among their many hate organizations are what are called fight clubs, such as Proud Boys or the Fraternal Order of Alt- Knights. </a:t>
            </a:r>
            <a:endParaRPr lang="en-US" dirty="0"/>
          </a:p>
          <a:p>
            <a:endParaRPr lang="en-US" dirty="0"/>
          </a:p>
        </p:txBody>
      </p:sp>
      <p:sp>
        <p:nvSpPr>
          <p:cNvPr id="4" name="Footer Placeholder 3"/>
          <p:cNvSpPr>
            <a:spLocks noGrp="1"/>
          </p:cNvSpPr>
          <p:nvPr>
            <p:ph type="ftr" sz="quarter" idx="4"/>
          </p:nvPr>
        </p:nvSpPr>
        <p:spPr/>
        <p:txBody>
          <a:bodyPr/>
          <a:lstStyle/>
          <a:p>
            <a:r>
              <a:rPr lang="en-US"/>
              <a:t>ASB-410</a:t>
            </a:r>
            <a:endParaRPr lang="en-US" dirty="0"/>
          </a:p>
        </p:txBody>
      </p:sp>
      <p:sp>
        <p:nvSpPr>
          <p:cNvPr id="5" name="Slide Number Placeholder 4"/>
          <p:cNvSpPr>
            <a:spLocks noGrp="1"/>
          </p:cNvSpPr>
          <p:nvPr>
            <p:ph type="sldNum" sz="quarter" idx="5"/>
          </p:nvPr>
        </p:nvSpPr>
        <p:spPr/>
        <p:txBody>
          <a:bodyPr/>
          <a:lstStyle/>
          <a:p>
            <a:fld id="{6D00C8FF-A883-F14A-A655-238C1E1B065A}" type="slidenum">
              <a:rPr lang="en-US" smtClean="0"/>
              <a:t>7</a:t>
            </a:fld>
            <a:endParaRPr lang="en-US" dirty="0"/>
          </a:p>
        </p:txBody>
      </p:sp>
    </p:spTree>
    <p:extLst>
      <p:ext uri="{BB962C8B-B14F-4D97-AF65-F5344CB8AC3E}">
        <p14:creationId xmlns:p14="http://schemas.microsoft.com/office/powerpoint/2010/main" val="4167288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Next-Regular"/>
              </a:rPr>
              <a:t>Among their many hate organizations are what are called fight clubs, such as Proud Boys or the Fraternal Order of Alt- Knights.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Next-Regular"/>
              </a:rPr>
              <a:t>Their goal at their rallies or when they disrupt peaceful rallies is to provoke confrontation and violence, and leading the media to believe that they are the victims whose free-speech rights are being denied. The two fight clubs I mentioned include in their initiation street fighting and specifically brawling with anti-fascists at public rallies.</a:t>
            </a: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8</a:t>
            </a:fld>
            <a:endParaRPr lang="en-US" dirty="0"/>
          </a:p>
        </p:txBody>
      </p:sp>
    </p:spTree>
    <p:extLst>
      <p:ext uri="{BB962C8B-B14F-4D97-AF65-F5344CB8AC3E}">
        <p14:creationId xmlns:p14="http://schemas.microsoft.com/office/powerpoint/2010/main" val="30357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u="none" dirty="0">
                <a:solidFill>
                  <a:schemeClr val="bg1"/>
                </a:solidFill>
                <a:latin typeface="Arial" panose="020B0604020202020204" pitchFamily="34" charset="0"/>
                <a:cs typeface="Arial" panose="020B0604020202020204" pitchFamily="34" charset="0"/>
              </a:rPr>
              <a:t>Neo-Nazis: coming from people and groups that want to revive the ideology of Nazism, e.g. </a:t>
            </a:r>
            <a:r>
              <a:rPr lang="en-US" sz="1200" dirty="0">
                <a:solidFill>
                  <a:schemeClr val="bg1"/>
                </a:solidFill>
              </a:rPr>
              <a:t>ultranationalism, racism, xenophobia, homophobia, </a:t>
            </a:r>
            <a:r>
              <a:rPr lang="en-US" sz="1200" dirty="0">
                <a:solidFill>
                  <a:schemeClr val="bg1"/>
                </a:solidFill>
                <a:latin typeface="+mn-lt"/>
              </a:rPr>
              <a:t>antisemitism, anti-communism, denial of the holocaust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949580B-AB16-497B-BAD2-BDFC05C8FC1B}" type="slidenum">
              <a:rPr lang="en-US" smtClean="0"/>
              <a:t>9</a:t>
            </a:fld>
            <a:endParaRPr lang="en-US" dirty="0"/>
          </a:p>
        </p:txBody>
      </p:sp>
    </p:spTree>
    <p:extLst>
      <p:ext uri="{BB962C8B-B14F-4D97-AF65-F5344CB8AC3E}">
        <p14:creationId xmlns:p14="http://schemas.microsoft.com/office/powerpoint/2010/main" val="367141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235" y="152400"/>
            <a:ext cx="8229600" cy="609600"/>
          </a:xfrm>
          <a:noFill/>
        </p:spPr>
        <p:txBody>
          <a:bodyPr/>
          <a:lstStyle>
            <a:lvl1pPr>
              <a:defRPr sz="2800" b="0">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57200" y="762000"/>
            <a:ext cx="82296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ig Point with Illustration">
    <p:bg>
      <p:bgPr>
        <a:solidFill>
          <a:srgbClr val="091E42"/>
        </a:solidFill>
        <a:effectLst/>
      </p:bgPr>
    </p:bg>
    <p:spTree>
      <p:nvGrpSpPr>
        <p:cNvPr id="1" name=""/>
        <p:cNvGrpSpPr/>
        <p:nvPr/>
      </p:nvGrpSpPr>
      <p:grpSpPr>
        <a:xfrm>
          <a:off x="0" y="0"/>
          <a:ext cx="0" cy="0"/>
          <a:chOff x="0" y="0"/>
          <a:chExt cx="0" cy="0"/>
        </a:xfrm>
      </p:grpSpPr>
      <p:sp>
        <p:nvSpPr>
          <p:cNvPr id="642" name="Keep your big points short &amp; sweet"/>
          <p:cNvSpPr>
            <a:spLocks noGrp="1"/>
          </p:cNvSpPr>
          <p:nvPr>
            <p:ph type="body" sz="quarter" idx="21"/>
          </p:nvPr>
        </p:nvSpPr>
        <p:spPr>
          <a:xfrm>
            <a:off x="5143500" y="2021681"/>
            <a:ext cx="3429000" cy="2221761"/>
          </a:xfrm>
          <a:prstGeom prst="rect">
            <a:avLst/>
          </a:prstGeom>
        </p:spPr>
        <p:txBody>
          <a:bodyPr lIns="71437" tIns="71437" rIns="71437" bIns="71437">
            <a:spAutoFit/>
          </a:bodyPr>
          <a:lstStyle>
            <a:lvl1pPr marL="0" indent="0" defTabSz="309563">
              <a:spcBef>
                <a:spcPts val="0"/>
              </a:spcBef>
              <a:buSzTx/>
              <a:buNone/>
              <a:defRPr sz="4500">
                <a:latin typeface="+mj-lt"/>
                <a:ea typeface="+mj-ea"/>
                <a:cs typeface="+mj-cs"/>
                <a:sym typeface="Charlie Display Semibold"/>
              </a:defRPr>
            </a:lvl1pPr>
          </a:lstStyle>
          <a:p>
            <a:r>
              <a:t>Keep your big points short &amp; sweet</a:t>
            </a:r>
          </a:p>
        </p:txBody>
      </p:sp>
      <p:sp>
        <p:nvSpPr>
          <p:cNvPr id="643" name="Rectangle"/>
          <p:cNvSpPr/>
          <p:nvPr/>
        </p:nvSpPr>
        <p:spPr>
          <a:xfrm>
            <a:off x="0" y="0"/>
            <a:ext cx="4572000" cy="6858001"/>
          </a:xfrm>
          <a:prstGeom prst="rect">
            <a:avLst/>
          </a:prstGeom>
          <a:solidFill>
            <a:srgbClr val="FFFFFF"/>
          </a:solidFill>
          <a:ln w="12700">
            <a:miter lim="400000"/>
          </a:ln>
        </p:spPr>
        <p:txBody>
          <a:bodyPr lIns="19050" tIns="19050" rIns="19050" bIns="19050" anchor="ctr"/>
          <a:lstStyle/>
          <a:p>
            <a:pPr>
              <a:defRPr sz="3600" spc="36"/>
            </a:pPr>
            <a:endParaRPr sz="1350"/>
          </a:p>
        </p:txBody>
      </p:sp>
      <p:sp>
        <p:nvSpPr>
          <p:cNvPr id="644" name="Image"/>
          <p:cNvSpPr>
            <a:spLocks noGrp="1"/>
          </p:cNvSpPr>
          <p:nvPr>
            <p:ph type="pic" sz="half" idx="22"/>
          </p:nvPr>
        </p:nvSpPr>
        <p:spPr>
          <a:xfrm>
            <a:off x="557538" y="1527188"/>
            <a:ext cx="3456924" cy="3803625"/>
          </a:xfrm>
          <a:prstGeom prst="rect">
            <a:avLst/>
          </a:prstGeom>
        </p:spPr>
        <p:txBody>
          <a:bodyPr lIns="91439" tIns="45719" rIns="91439" bIns="45719" anchor="t">
            <a:noAutofit/>
          </a:bodyPr>
          <a:lstStyle/>
          <a:p>
            <a:endParaRPr/>
          </a:p>
        </p:txBody>
      </p:sp>
      <p:sp>
        <p:nvSpPr>
          <p:cNvPr id="64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144230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er Quote">
    <p:bg>
      <p:bgPr>
        <a:solidFill>
          <a:srgbClr val="FFFFFF"/>
        </a:solidFill>
        <a:effectLst/>
      </p:bgPr>
    </p:bg>
    <p:spTree>
      <p:nvGrpSpPr>
        <p:cNvPr id="1" name=""/>
        <p:cNvGrpSpPr/>
        <p:nvPr/>
      </p:nvGrpSpPr>
      <p:grpSpPr>
        <a:xfrm>
          <a:off x="0" y="0"/>
          <a:ext cx="0" cy="0"/>
          <a:chOff x="0" y="0"/>
          <a:chExt cx="0" cy="0"/>
        </a:xfrm>
      </p:grpSpPr>
      <p:sp>
        <p:nvSpPr>
          <p:cNvPr id="710" name="Image"/>
          <p:cNvSpPr>
            <a:spLocks noGrp="1"/>
          </p:cNvSpPr>
          <p:nvPr>
            <p:ph type="pic" idx="13"/>
          </p:nvPr>
        </p:nvSpPr>
        <p:spPr>
          <a:xfrm>
            <a:off x="0" y="0"/>
            <a:ext cx="9144000" cy="6858000"/>
          </a:xfrm>
          <a:prstGeom prst="rect">
            <a:avLst/>
          </a:prstGeom>
        </p:spPr>
        <p:txBody>
          <a:bodyPr lIns="91439" tIns="45719" rIns="91439" bIns="45719" anchor="t">
            <a:noAutofit/>
          </a:bodyPr>
          <a:lstStyle/>
          <a:p>
            <a:endParaRPr dirty="0"/>
          </a:p>
        </p:txBody>
      </p:sp>
      <p:sp>
        <p:nvSpPr>
          <p:cNvPr id="711" name="Requires photos that have a transparent background or plenty of space."/>
          <p:cNvSpPr>
            <a:spLocks noGrp="1"/>
          </p:cNvSpPr>
          <p:nvPr>
            <p:ph type="body" sz="quarter" idx="14"/>
          </p:nvPr>
        </p:nvSpPr>
        <p:spPr>
          <a:xfrm>
            <a:off x="639621" y="1523693"/>
            <a:ext cx="3486998" cy="1754326"/>
          </a:xfrm>
          <a:prstGeom prst="rect">
            <a:avLst/>
          </a:prstGeom>
        </p:spPr>
        <p:txBody>
          <a:bodyPr anchor="t">
            <a:spAutoFit/>
          </a:bodyPr>
          <a:lstStyle>
            <a:lvl1pPr marL="0" indent="0" algn="l" defTabSz="309563">
              <a:lnSpc>
                <a:spcPct val="90000"/>
              </a:lnSpc>
              <a:spcBef>
                <a:spcPts val="938"/>
              </a:spcBef>
              <a:buSzTx/>
              <a:buNone/>
              <a:defRPr sz="3000">
                <a:solidFill>
                  <a:srgbClr val="253858"/>
                </a:solidFill>
                <a:latin typeface="+mj-lt"/>
                <a:ea typeface="+mj-ea"/>
                <a:cs typeface="+mj-cs"/>
                <a:sym typeface="Charlie Display Semibold"/>
              </a:defRPr>
            </a:lvl1pPr>
          </a:lstStyle>
          <a:p>
            <a:r>
              <a:t>Requires photos that have a transparent background or plenty of space.</a:t>
            </a:r>
          </a:p>
        </p:txBody>
      </p:sp>
      <p:sp>
        <p:nvSpPr>
          <p:cNvPr id="712" name="Verlance Bershaun Friar…"/>
          <p:cNvSpPr>
            <a:spLocks noGrp="1"/>
          </p:cNvSpPr>
          <p:nvPr>
            <p:ph type="body" sz="quarter" idx="15"/>
          </p:nvPr>
        </p:nvSpPr>
        <p:spPr>
          <a:xfrm>
            <a:off x="638175" y="5498428"/>
            <a:ext cx="3810000" cy="4949047"/>
          </a:xfrm>
          <a:prstGeom prst="rect">
            <a:avLst/>
          </a:prstGeom>
        </p:spPr>
        <p:txBody>
          <a:bodyPr anchor="t">
            <a:spAutoFit/>
          </a:bodyPr>
          <a:lstStyle>
            <a:lvl1pPr marL="0" indent="0" algn="l" defTabSz="309563">
              <a:lnSpc>
                <a:spcPct val="110000"/>
              </a:lnSpc>
              <a:spcBef>
                <a:spcPts val="0"/>
              </a:spcBef>
              <a:buSzTx/>
              <a:buNone/>
              <a:defRPr sz="4800">
                <a:solidFill>
                  <a:srgbClr val="091E42"/>
                </a:solidFill>
                <a:latin typeface="Charlie Display"/>
                <a:sym typeface="Charlie Display"/>
              </a:defRPr>
            </a:lvl1pPr>
          </a:lstStyle>
          <a:p>
            <a:pPr marL="0" indent="0" algn="l" defTabSz="825500">
              <a:lnSpc>
                <a:spcPct val="110000"/>
              </a:lnSpc>
              <a:spcBef>
                <a:spcPts val="0"/>
              </a:spcBef>
              <a:buSzTx/>
              <a:buNone/>
              <a:defRPr sz="4800">
                <a:solidFill>
                  <a:srgbClr val="091E42"/>
                </a:solidFill>
                <a:latin typeface="Charlie Display"/>
                <a:ea typeface="Charlie Display"/>
                <a:cs typeface="Charlie Display"/>
                <a:sym typeface="Charlie Display"/>
              </a:defRPr>
            </a:pPr>
            <a:r>
              <a:t>Verlance Bershaun Friar</a:t>
            </a:r>
          </a:p>
          <a:p>
            <a:pPr marL="0" indent="0" algn="l" defTabSz="825500">
              <a:lnSpc>
                <a:spcPct val="110000"/>
              </a:lnSpc>
              <a:spcBef>
                <a:spcPts val="0"/>
              </a:spcBef>
              <a:buSzTx/>
              <a:buNone/>
              <a:defRPr sz="4800">
                <a:solidFill>
                  <a:srgbClr val="091E42"/>
                </a:solidFill>
                <a:latin typeface="Charlie Display"/>
                <a:ea typeface="Charlie Display"/>
                <a:cs typeface="Charlie Display"/>
                <a:sym typeface="Charlie Display"/>
              </a:defRPr>
            </a:pPr>
            <a:r>
              <a:t>Office Vibe Manager, Kiva</a:t>
            </a:r>
          </a:p>
        </p:txBody>
      </p:sp>
      <p:sp>
        <p:nvSpPr>
          <p:cNvPr id="713" name="Line"/>
          <p:cNvSpPr/>
          <p:nvPr/>
        </p:nvSpPr>
        <p:spPr>
          <a:xfrm>
            <a:off x="665634" y="5225378"/>
            <a:ext cx="953100" cy="1"/>
          </a:xfrm>
          <a:prstGeom prst="line">
            <a:avLst/>
          </a:prstGeom>
          <a:ln w="101600">
            <a:solidFill>
              <a:schemeClr val="accent1"/>
            </a:solidFill>
            <a:miter lim="400000"/>
          </a:ln>
        </p:spPr>
        <p:txBody>
          <a:bodyPr lIns="19050" tIns="19050" rIns="19050" bIns="19050" anchor="ctr"/>
          <a:lstStyle/>
          <a:p>
            <a:pPr algn="ctr">
              <a:lnSpc>
                <a:spcPct val="100000"/>
              </a:lnSpc>
              <a:defRPr sz="3200">
                <a:solidFill>
                  <a:srgbClr val="000000"/>
                </a:solidFill>
                <a:latin typeface="Charlie Display Light"/>
                <a:ea typeface="Charlie Display Light"/>
                <a:cs typeface="Charlie Display Light"/>
                <a:sym typeface="Charlie Display Light"/>
              </a:defRPr>
            </a:pPr>
            <a:endParaRPr sz="1200"/>
          </a:p>
        </p:txBody>
      </p:sp>
      <p:pic>
        <p:nvPicPr>
          <p:cNvPr id="714" name="Image" descr="Image"/>
          <p:cNvPicPr>
            <a:picLocks noChangeAspect="1"/>
          </p:cNvPicPr>
          <p:nvPr/>
        </p:nvPicPr>
        <p:blipFill>
          <a:blip r:embed="rId2"/>
          <a:stretch>
            <a:fillRect/>
          </a:stretch>
        </p:blipFill>
        <p:spPr>
          <a:xfrm>
            <a:off x="665634" y="471430"/>
            <a:ext cx="685800" cy="725214"/>
          </a:xfrm>
          <a:prstGeom prst="rect">
            <a:avLst/>
          </a:prstGeom>
          <a:ln w="12700">
            <a:miter lim="400000"/>
          </a:ln>
        </p:spPr>
      </p:pic>
      <p:sp>
        <p:nvSpPr>
          <p:cNvPr id="715"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997686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457200"/>
            <a:ext cx="8229600" cy="762000"/>
          </a:xfrm>
          <a:prstGeom prst="rect">
            <a:avLst/>
          </a:prstGeom>
          <a:solidFill>
            <a:schemeClr val="accent2">
              <a:lumMod val="60000"/>
              <a:lumOff val="4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Lst>
  <p:hf sldNum="0" hdr="0" ftr="0" dt="0"/>
  <p:txStyles>
    <p:titleStyle>
      <a:lvl1pPr algn="l" rtl="0" eaLnBrk="0" fontAlgn="base" hangingPunct="0">
        <a:spcBef>
          <a:spcPct val="0"/>
        </a:spcBef>
        <a:spcAft>
          <a:spcPct val="0"/>
        </a:spcAft>
        <a:defRPr sz="2800" b="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4789026" y="1828915"/>
            <a:ext cx="4343400" cy="2477601"/>
          </a:xfrm>
          <a:prstGeom prst="rect">
            <a:avLst/>
          </a:prstGeom>
        </p:spPr>
        <p:txBody>
          <a:bodyPr wrap="square">
            <a:spAutoFit/>
          </a:bodyPr>
          <a:lstStyle/>
          <a:p>
            <a:pPr marL="230188" indent="-230188">
              <a:buFont typeface="Arial" panose="020B0604020202020204" pitchFamily="34" charset="0"/>
              <a:buChar char="•"/>
            </a:pPr>
            <a:r>
              <a:rPr lang="en-US" sz="2800" dirty="0">
                <a:solidFill>
                  <a:srgbClr val="FFFFFF"/>
                </a:solidFill>
              </a:rPr>
              <a:t>From counter-protestors</a:t>
            </a:r>
          </a:p>
          <a:p>
            <a:pPr marL="230188" indent="-230188">
              <a:buFont typeface="Arial" panose="020B0604020202020204" pitchFamily="34" charset="0"/>
              <a:buChar char="•"/>
            </a:pPr>
            <a:endParaRPr lang="en-US" sz="2800" dirty="0">
              <a:solidFill>
                <a:srgbClr val="FFFFFF"/>
              </a:solidFill>
            </a:endParaRPr>
          </a:p>
          <a:p>
            <a:pPr marL="230188" indent="-230188">
              <a:buFont typeface="Arial" panose="020B0604020202020204" pitchFamily="34" charset="0"/>
              <a:buChar char="•"/>
            </a:pPr>
            <a:r>
              <a:rPr lang="en-US" sz="2800" dirty="0">
                <a:solidFill>
                  <a:srgbClr val="FFFFFF"/>
                </a:solidFill>
              </a:rPr>
              <a:t>From the alt-right</a:t>
            </a:r>
          </a:p>
          <a:p>
            <a:pPr marL="230188" indent="-230188">
              <a:buFont typeface="Arial" panose="020B0604020202020204" pitchFamily="34" charset="0"/>
              <a:buChar char="•"/>
            </a:pPr>
            <a:endParaRPr lang="en-US" sz="2800" dirty="0">
              <a:solidFill>
                <a:srgbClr val="FFFFFF"/>
              </a:solidFill>
            </a:endParaRPr>
          </a:p>
          <a:p>
            <a:pPr marL="230188" indent="-230188">
              <a:buFont typeface="Arial" panose="020B0604020202020204" pitchFamily="34" charset="0"/>
              <a:buChar char="•"/>
            </a:pPr>
            <a:r>
              <a:rPr lang="en-US" sz="2800" dirty="0">
                <a:solidFill>
                  <a:srgbClr val="FFFFFF"/>
                </a:solidFill>
              </a:rPr>
              <a:t>From the left</a:t>
            </a:r>
          </a:p>
          <a:p>
            <a:pPr marL="257175" indent="-257175">
              <a:buFont typeface="Arial" panose="020B0604020202020204" pitchFamily="34" charset="0"/>
              <a:buChar char="•"/>
            </a:pPr>
            <a:endParaRPr lang="en-US" sz="1500" dirty="0">
              <a:solidFill>
                <a:srgbClr val="FFFFFF"/>
              </a:solidFill>
            </a:endParaRPr>
          </a:p>
        </p:txBody>
      </p:sp>
      <p:sp>
        <p:nvSpPr>
          <p:cNvPr id="3" name="Content Placeholder 2">
            <a:extLst>
              <a:ext uri="{FF2B5EF4-FFF2-40B4-BE49-F238E27FC236}">
                <a16:creationId xmlns:a16="http://schemas.microsoft.com/office/drawing/2014/main" id="{2CDF9AFC-F46F-7F49-8B18-CF93AFF9E606}"/>
              </a:ext>
            </a:extLst>
          </p:cNvPr>
          <p:cNvSpPr txBox="1">
            <a:spLocks/>
          </p:cNvSpPr>
          <p:nvPr/>
        </p:nvSpPr>
        <p:spPr bwMode="auto">
          <a:xfrm>
            <a:off x="-43542" y="19050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6600" dirty="0">
                <a:solidFill>
                  <a:schemeClr val="tx2"/>
                </a:solidFill>
                <a:latin typeface="Charlie Display" pitchFamily="82" charset="77"/>
              </a:rPr>
              <a:t>Facing </a:t>
            </a:r>
            <a:br>
              <a:rPr lang="en-US" sz="6600" dirty="0">
                <a:solidFill>
                  <a:schemeClr val="tx2"/>
                </a:solidFill>
                <a:latin typeface="Charlie Display" pitchFamily="82" charset="77"/>
              </a:rPr>
            </a:br>
            <a:r>
              <a:rPr lang="en-US" sz="6600" dirty="0">
                <a:solidFill>
                  <a:schemeClr val="tx2"/>
                </a:solidFill>
                <a:latin typeface="Charlie Display" pitchFamily="82" charset="77"/>
              </a:rPr>
              <a:t>violence</a:t>
            </a:r>
          </a:p>
          <a:p>
            <a:pPr marL="0" indent="0">
              <a:buFont typeface="Arial" charset="0"/>
              <a:buNone/>
            </a:pPr>
            <a:endParaRPr lang="en-US" sz="2800" i="1" dirty="0"/>
          </a:p>
        </p:txBody>
      </p:sp>
    </p:spTree>
    <p:extLst>
      <p:ext uri="{BB962C8B-B14F-4D97-AF65-F5344CB8AC3E}">
        <p14:creationId xmlns:p14="http://schemas.microsoft.com/office/powerpoint/2010/main" val="7764716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KKK</a:t>
            </a:r>
          </a:p>
        </p:txBody>
      </p:sp>
      <p:pic>
        <p:nvPicPr>
          <p:cNvPr id="11270" name="Picture 6">
            <a:extLst>
              <a:ext uri="{FF2B5EF4-FFF2-40B4-BE49-F238E27FC236}">
                <a16:creationId xmlns:a16="http://schemas.microsoft.com/office/drawing/2014/main" id="{BBD4A611-6454-2E4B-AF8F-D931D6D4F8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8235" y="1066800"/>
            <a:ext cx="8187302" cy="5526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20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White Supremacists</a:t>
            </a:r>
          </a:p>
        </p:txBody>
      </p:sp>
      <p:pic>
        <p:nvPicPr>
          <p:cNvPr id="8" name="Picture 7">
            <a:extLst>
              <a:ext uri="{FF2B5EF4-FFF2-40B4-BE49-F238E27FC236}">
                <a16:creationId xmlns:a16="http://schemas.microsoft.com/office/drawing/2014/main" id="{271DFB51-A1D1-7B41-B7A9-9B700143FE8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236" y="976176"/>
            <a:ext cx="8542784" cy="4815024"/>
          </a:xfrm>
          <a:prstGeom prst="rect">
            <a:avLst/>
          </a:prstGeom>
        </p:spPr>
      </p:pic>
    </p:spTree>
    <p:extLst>
      <p:ext uri="{BB962C8B-B14F-4D97-AF65-F5344CB8AC3E}">
        <p14:creationId xmlns:p14="http://schemas.microsoft.com/office/powerpoint/2010/main" val="3390411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Boogaloo </a:t>
            </a:r>
            <a:r>
              <a:rPr lang="en-US" dirty="0" err="1"/>
              <a:t>Bois</a:t>
            </a:r>
            <a:r>
              <a:rPr lang="en-US" dirty="0"/>
              <a:t> </a:t>
            </a:r>
          </a:p>
        </p:txBody>
      </p:sp>
      <p:pic>
        <p:nvPicPr>
          <p:cNvPr id="12290" name="Picture 2" descr="Matt Marshall of the right-wing group Washington State Three Percent (3%), and clad in the Boogaloo uniform of a Hawaiian shirt, speaks at a 'Hazardous Liberty! Defend the Constitution!' rally to protest the stay-at-home order, at the Capitol building in Olympia, Washington on April 19, 2020 (photo credit: KAREN DUCEY/GETTY IMAGES/JTA)">
            <a:extLst>
              <a:ext uri="{FF2B5EF4-FFF2-40B4-BE49-F238E27FC236}">
                <a16:creationId xmlns:a16="http://schemas.microsoft.com/office/drawing/2014/main" id="{F987DF90-DA9E-CC44-ABAD-4E5463892B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6555" y="1219200"/>
            <a:ext cx="8210889" cy="5364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820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5008945" y="1524000"/>
            <a:ext cx="4135055" cy="2482603"/>
          </a:xfrm>
          <a:prstGeom prst="rect">
            <a:avLst/>
          </a:prstGeom>
        </p:spPr>
        <p:txBody>
          <a:bodyPr wrap="square">
            <a:spAutoFit/>
          </a:bodyPr>
          <a:lstStyle/>
          <a:p>
            <a:pPr marL="457200" indent="-457200">
              <a:lnSpc>
                <a:spcPct val="150000"/>
              </a:lnSpc>
              <a:buFont typeface="Arial" panose="020B0604020202020204" pitchFamily="34" charset="0"/>
              <a:buChar char="•"/>
            </a:pPr>
            <a:r>
              <a:rPr lang="en-US" sz="3600" dirty="0">
                <a:solidFill>
                  <a:srgbClr val="FFFFFF"/>
                </a:solidFill>
              </a:rPr>
              <a:t>Antifa</a:t>
            </a:r>
          </a:p>
          <a:p>
            <a:pPr marL="457200" indent="-457200">
              <a:lnSpc>
                <a:spcPct val="150000"/>
              </a:lnSpc>
              <a:buFont typeface="Arial" panose="020B0604020202020204" pitchFamily="34" charset="0"/>
              <a:buChar char="•"/>
            </a:pPr>
            <a:endParaRPr lang="en-US" sz="3600" dirty="0">
              <a:solidFill>
                <a:srgbClr val="FFFFFF"/>
              </a:solidFill>
            </a:endParaRPr>
          </a:p>
          <a:p>
            <a:pPr marL="457200" indent="-457200">
              <a:lnSpc>
                <a:spcPct val="150000"/>
              </a:lnSpc>
              <a:buFont typeface="Arial" panose="020B0604020202020204" pitchFamily="34" charset="0"/>
              <a:buChar char="•"/>
            </a:pPr>
            <a:r>
              <a:rPr lang="en-US" sz="3600" dirty="0">
                <a:solidFill>
                  <a:srgbClr val="FFFFFF"/>
                </a:solidFill>
              </a:rPr>
              <a:t>Black Bloc</a:t>
            </a:r>
          </a:p>
        </p:txBody>
      </p:sp>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0" y="12192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6600" dirty="0">
                <a:solidFill>
                  <a:schemeClr val="tx2"/>
                </a:solidFill>
                <a:latin typeface="Charlie Display" pitchFamily="82" charset="77"/>
              </a:rPr>
              <a:t>On the left</a:t>
            </a:r>
          </a:p>
          <a:p>
            <a:pPr marL="0" indent="0">
              <a:buFont typeface="Arial" charset="0"/>
              <a:buNone/>
            </a:pPr>
            <a:endParaRPr lang="en-US" sz="2800" i="1" dirty="0"/>
          </a:p>
        </p:txBody>
      </p:sp>
      <p:pic>
        <p:nvPicPr>
          <p:cNvPr id="13314" name="Picture 2" descr="Member States :: May Day rally in Paris turns violent by Black Blocs ::  Europost">
            <a:extLst>
              <a:ext uri="{FF2B5EF4-FFF2-40B4-BE49-F238E27FC236}">
                <a16:creationId xmlns:a16="http://schemas.microsoft.com/office/drawing/2014/main" id="{1B4D6526-FFD2-EE4D-9D5D-08644655E7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1924" y="2777509"/>
            <a:ext cx="3815764" cy="254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906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Antifa (anti-fascist)</a:t>
            </a:r>
          </a:p>
        </p:txBody>
      </p:sp>
      <p:pic>
        <p:nvPicPr>
          <p:cNvPr id="14338" name="Picture 2" descr="Antifa: What is behind the masks in Berkeley?">
            <a:extLst>
              <a:ext uri="{FF2B5EF4-FFF2-40B4-BE49-F238E27FC236}">
                <a16:creationId xmlns:a16="http://schemas.microsoft.com/office/drawing/2014/main" id="{D028D1B0-7448-154D-9635-7DD0C21155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0258" y="914400"/>
            <a:ext cx="8343483" cy="555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12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Bloc</a:t>
            </a:r>
          </a:p>
        </p:txBody>
      </p:sp>
      <p:pic>
        <p:nvPicPr>
          <p:cNvPr id="15362" name="Picture 2" descr="The Black Bloc protestors in hoodies started in Germany in the late 1970s |  by Heather Gilligan | Timeline">
            <a:extLst>
              <a:ext uri="{FF2B5EF4-FFF2-40B4-BE49-F238E27FC236}">
                <a16:creationId xmlns:a16="http://schemas.microsoft.com/office/drawing/2014/main" id="{2D84E19B-35DE-0C4D-BC3D-3949C90AA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916" y="990600"/>
            <a:ext cx="83439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6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 of Antifa and Black Bloc is well known</a:t>
            </a:r>
          </a:p>
        </p:txBody>
      </p:sp>
      <p:sp>
        <p:nvSpPr>
          <p:cNvPr id="3" name="Rectangle 2"/>
          <p:cNvSpPr/>
          <p:nvPr/>
        </p:nvSpPr>
        <p:spPr>
          <a:xfrm>
            <a:off x="569659" y="3271594"/>
            <a:ext cx="3773741" cy="1200329"/>
          </a:xfrm>
          <a:prstGeom prst="rect">
            <a:avLst/>
          </a:prstGeom>
          <a:solidFill>
            <a:schemeClr val="tx2"/>
          </a:solidFill>
        </p:spPr>
        <p:txBody>
          <a:bodyPr wrap="square">
            <a:spAutoFit/>
          </a:bodyPr>
          <a:lstStyle/>
          <a:p>
            <a:r>
              <a:rPr lang="en-US" dirty="0">
                <a:solidFill>
                  <a:schemeClr val="bg1"/>
                </a:solidFill>
              </a:rPr>
              <a:t>2017 - Charlottesville &amp; Berkeley </a:t>
            </a:r>
          </a:p>
          <a:p>
            <a:pPr marL="285750" indent="-285750">
              <a:buFont typeface="Arial" panose="020B0604020202020204" pitchFamily="34" charset="0"/>
              <a:buChar char="•"/>
            </a:pPr>
            <a:r>
              <a:rPr lang="en-US" dirty="0">
                <a:solidFill>
                  <a:schemeClr val="bg1"/>
                </a:solidFill>
              </a:rPr>
              <a:t>White supremacists</a:t>
            </a:r>
          </a:p>
          <a:p>
            <a:pPr marL="285750" indent="-285750">
              <a:buFont typeface="Arial" panose="020B0604020202020204" pitchFamily="34" charset="0"/>
              <a:buChar char="•"/>
            </a:pPr>
            <a:r>
              <a:rPr lang="en-US" dirty="0">
                <a:solidFill>
                  <a:schemeClr val="bg1"/>
                </a:solidFill>
              </a:rPr>
              <a:t>Antifa</a:t>
            </a:r>
          </a:p>
          <a:p>
            <a:pPr marL="285750" indent="-285750">
              <a:buFont typeface="Arial" panose="020B0604020202020204" pitchFamily="34" charset="0"/>
              <a:buChar char="•"/>
            </a:pPr>
            <a:r>
              <a:rPr lang="en-US" dirty="0">
                <a:solidFill>
                  <a:schemeClr val="bg1"/>
                </a:solidFill>
              </a:rPr>
              <a:t>Violent confrontations</a:t>
            </a:r>
          </a:p>
        </p:txBody>
      </p:sp>
      <p:sp>
        <p:nvSpPr>
          <p:cNvPr id="4" name="Striped Right Arrow 3">
            <a:extLst>
              <a:ext uri="{FF2B5EF4-FFF2-40B4-BE49-F238E27FC236}">
                <a16:creationId xmlns:a16="http://schemas.microsoft.com/office/drawing/2014/main" id="{2AE47822-6270-1D44-B310-6CED206733E9}"/>
              </a:ext>
            </a:extLst>
          </p:cNvPr>
          <p:cNvSpPr/>
          <p:nvPr/>
        </p:nvSpPr>
        <p:spPr>
          <a:xfrm>
            <a:off x="4628556" y="1996147"/>
            <a:ext cx="826008" cy="4084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D4E55E-8D91-AE40-9AC2-AE5A119C24F3}"/>
              </a:ext>
            </a:extLst>
          </p:cNvPr>
          <p:cNvSpPr txBox="1"/>
          <p:nvPr/>
        </p:nvSpPr>
        <p:spPr>
          <a:xfrm>
            <a:off x="5693522" y="3294744"/>
            <a:ext cx="2880819" cy="1200329"/>
          </a:xfrm>
          <a:prstGeom prst="rect">
            <a:avLst/>
          </a:prstGeom>
          <a:solidFill>
            <a:schemeClr val="bg1">
              <a:lumMod val="6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Trump defends white supremacists</a:t>
            </a:r>
          </a:p>
          <a:p>
            <a:pPr marL="285750" indent="-285750">
              <a:buFont typeface="Arial" panose="020B0604020202020204" pitchFamily="34" charset="0"/>
              <a:buChar char="•"/>
            </a:pPr>
            <a:r>
              <a:rPr lang="en-US" dirty="0">
                <a:solidFill>
                  <a:schemeClr val="bg1"/>
                </a:solidFill>
              </a:rPr>
              <a:t>Calls antifa violent</a:t>
            </a:r>
          </a:p>
          <a:p>
            <a:pPr marL="285750" indent="-285750">
              <a:buFont typeface="Arial" panose="020B0604020202020204" pitchFamily="34" charset="0"/>
              <a:buChar char="•"/>
            </a:pPr>
            <a:r>
              <a:rPr lang="en-US" dirty="0">
                <a:solidFill>
                  <a:schemeClr val="bg1"/>
                </a:solidFill>
              </a:rPr>
              <a:t>Promises to protect</a:t>
            </a:r>
          </a:p>
        </p:txBody>
      </p:sp>
      <p:sp>
        <p:nvSpPr>
          <p:cNvPr id="6" name="Rectangle 5">
            <a:extLst>
              <a:ext uri="{FF2B5EF4-FFF2-40B4-BE49-F238E27FC236}">
                <a16:creationId xmlns:a16="http://schemas.microsoft.com/office/drawing/2014/main" id="{C44700EE-5995-3145-8670-593A2DC575E2}"/>
              </a:ext>
            </a:extLst>
          </p:cNvPr>
          <p:cNvSpPr/>
          <p:nvPr/>
        </p:nvSpPr>
        <p:spPr>
          <a:xfrm>
            <a:off x="609600" y="1600199"/>
            <a:ext cx="3733800" cy="1200329"/>
          </a:xfrm>
          <a:prstGeom prst="rect">
            <a:avLst/>
          </a:prstGeom>
          <a:solidFill>
            <a:schemeClr val="tx2"/>
          </a:solidFill>
        </p:spPr>
        <p:txBody>
          <a:bodyPr wrap="square">
            <a:spAutoFit/>
          </a:bodyPr>
          <a:lstStyle/>
          <a:p>
            <a:r>
              <a:rPr lang="en-US" dirty="0">
                <a:solidFill>
                  <a:schemeClr val="bg1"/>
                </a:solidFill>
              </a:rPr>
              <a:t>1928 – Wedding district of Berlin</a:t>
            </a:r>
          </a:p>
          <a:p>
            <a:pPr marL="285750" indent="-285750">
              <a:buFont typeface="Arial" panose="020B0604020202020204" pitchFamily="34" charset="0"/>
              <a:buChar char="•"/>
            </a:pPr>
            <a:r>
              <a:rPr lang="en-US" dirty="0">
                <a:solidFill>
                  <a:schemeClr val="bg1"/>
                </a:solidFill>
              </a:rPr>
              <a:t>Nazi rally</a:t>
            </a:r>
          </a:p>
          <a:p>
            <a:pPr marL="285750" indent="-285750">
              <a:buFont typeface="Arial" panose="020B0604020202020204" pitchFamily="34" charset="0"/>
              <a:buChar char="•"/>
            </a:pPr>
            <a:r>
              <a:rPr lang="en-US" dirty="0">
                <a:solidFill>
                  <a:schemeClr val="bg1"/>
                </a:solidFill>
              </a:rPr>
              <a:t>Communist response</a:t>
            </a:r>
          </a:p>
          <a:p>
            <a:pPr marL="285750" indent="-285750">
              <a:buFont typeface="Arial" panose="020B0604020202020204" pitchFamily="34" charset="0"/>
              <a:buChar char="•"/>
            </a:pPr>
            <a:r>
              <a:rPr lang="en-US" dirty="0">
                <a:solidFill>
                  <a:schemeClr val="bg1"/>
                </a:solidFill>
              </a:rPr>
              <a:t>Violent confrontations</a:t>
            </a:r>
          </a:p>
        </p:txBody>
      </p:sp>
      <p:sp>
        <p:nvSpPr>
          <p:cNvPr id="7" name="Rectangle 6">
            <a:extLst>
              <a:ext uri="{FF2B5EF4-FFF2-40B4-BE49-F238E27FC236}">
                <a16:creationId xmlns:a16="http://schemas.microsoft.com/office/drawing/2014/main" id="{87E7B24A-827C-0B41-B26A-6897A760CC73}"/>
              </a:ext>
            </a:extLst>
          </p:cNvPr>
          <p:cNvSpPr/>
          <p:nvPr/>
        </p:nvSpPr>
        <p:spPr>
          <a:xfrm>
            <a:off x="569659" y="4960352"/>
            <a:ext cx="3782422" cy="1200329"/>
          </a:xfrm>
          <a:prstGeom prst="rect">
            <a:avLst/>
          </a:prstGeom>
          <a:solidFill>
            <a:schemeClr val="tx2"/>
          </a:solidFill>
        </p:spPr>
        <p:txBody>
          <a:bodyPr wrap="square">
            <a:spAutoFit/>
          </a:bodyPr>
          <a:lstStyle/>
          <a:p>
            <a:r>
              <a:rPr lang="en-US" dirty="0">
                <a:solidFill>
                  <a:schemeClr val="bg1"/>
                </a:solidFill>
              </a:rPr>
              <a:t>2020 – Portland</a:t>
            </a:r>
          </a:p>
          <a:p>
            <a:pPr marL="285750" indent="-285750">
              <a:buFont typeface="Arial" panose="020B0604020202020204" pitchFamily="34" charset="0"/>
              <a:buChar char="•"/>
            </a:pPr>
            <a:r>
              <a:rPr lang="en-US" dirty="0">
                <a:solidFill>
                  <a:schemeClr val="bg1"/>
                </a:solidFill>
              </a:rPr>
              <a:t>Police and federal thugs </a:t>
            </a:r>
          </a:p>
          <a:p>
            <a:pPr marL="285750" indent="-285750">
              <a:buFont typeface="Arial" panose="020B0604020202020204" pitchFamily="34" charset="0"/>
              <a:buChar char="•"/>
            </a:pPr>
            <a:r>
              <a:rPr lang="en-US" dirty="0">
                <a:solidFill>
                  <a:schemeClr val="bg1"/>
                </a:solidFill>
              </a:rPr>
              <a:t>Antifa</a:t>
            </a:r>
          </a:p>
          <a:p>
            <a:pPr marL="285750" indent="-285750">
              <a:buFont typeface="Arial" panose="020B0604020202020204" pitchFamily="34" charset="0"/>
              <a:buChar char="•"/>
            </a:pPr>
            <a:r>
              <a:rPr lang="en-US" dirty="0">
                <a:solidFill>
                  <a:schemeClr val="bg1"/>
                </a:solidFill>
              </a:rPr>
              <a:t>Violent confrontations</a:t>
            </a:r>
          </a:p>
        </p:txBody>
      </p:sp>
      <p:sp>
        <p:nvSpPr>
          <p:cNvPr id="8" name="Striped Right Arrow 7">
            <a:extLst>
              <a:ext uri="{FF2B5EF4-FFF2-40B4-BE49-F238E27FC236}">
                <a16:creationId xmlns:a16="http://schemas.microsoft.com/office/drawing/2014/main" id="{5A19766A-25AC-D748-9666-F08D27C51ADB}"/>
              </a:ext>
            </a:extLst>
          </p:cNvPr>
          <p:cNvSpPr/>
          <p:nvPr/>
        </p:nvSpPr>
        <p:spPr>
          <a:xfrm>
            <a:off x="4597517" y="3627151"/>
            <a:ext cx="826008" cy="4084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a:extLst>
              <a:ext uri="{FF2B5EF4-FFF2-40B4-BE49-F238E27FC236}">
                <a16:creationId xmlns:a16="http://schemas.microsoft.com/office/drawing/2014/main" id="{CF4A7C52-1664-8645-B3B8-F03004222B92}"/>
              </a:ext>
            </a:extLst>
          </p:cNvPr>
          <p:cNvSpPr/>
          <p:nvPr/>
        </p:nvSpPr>
        <p:spPr>
          <a:xfrm>
            <a:off x="4562794" y="5298426"/>
            <a:ext cx="826008" cy="4084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77C43D2-1CFB-6D40-BEF4-A992F92577C1}"/>
              </a:ext>
            </a:extLst>
          </p:cNvPr>
          <p:cNvSpPr txBox="1"/>
          <p:nvPr/>
        </p:nvSpPr>
        <p:spPr>
          <a:xfrm>
            <a:off x="5729781" y="1594411"/>
            <a:ext cx="2880819" cy="1200329"/>
          </a:xfrm>
          <a:prstGeom prst="rect">
            <a:avLst/>
          </a:prstGeom>
          <a:solidFill>
            <a:schemeClr val="bg1">
              <a:lumMod val="6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Nazis characterize communists as violent</a:t>
            </a:r>
          </a:p>
          <a:p>
            <a:pPr marL="285750" indent="-285750">
              <a:buFont typeface="Arial" panose="020B0604020202020204" pitchFamily="34" charset="0"/>
              <a:buChar char="•"/>
            </a:pPr>
            <a:r>
              <a:rPr lang="en-US" dirty="0">
                <a:solidFill>
                  <a:schemeClr val="bg1"/>
                </a:solidFill>
              </a:rPr>
              <a:t>Gain support with promise to protect</a:t>
            </a:r>
          </a:p>
        </p:txBody>
      </p:sp>
      <p:sp>
        <p:nvSpPr>
          <p:cNvPr id="11" name="TextBox 10">
            <a:extLst>
              <a:ext uri="{FF2B5EF4-FFF2-40B4-BE49-F238E27FC236}">
                <a16:creationId xmlns:a16="http://schemas.microsoft.com/office/drawing/2014/main" id="{5FBEC83D-3A0A-0441-BD1F-77C8B7663459}"/>
              </a:ext>
            </a:extLst>
          </p:cNvPr>
          <p:cNvSpPr txBox="1"/>
          <p:nvPr/>
        </p:nvSpPr>
        <p:spPr>
          <a:xfrm>
            <a:off x="5693522" y="4960352"/>
            <a:ext cx="2880819" cy="1200329"/>
          </a:xfrm>
          <a:prstGeom prst="rect">
            <a:avLst/>
          </a:prstGeom>
          <a:solidFill>
            <a:schemeClr val="bg1">
              <a:lumMod val="65000"/>
            </a:schemeClr>
          </a:solidFill>
        </p:spPr>
        <p:txBody>
          <a:bodyPr wrap="square" rtlCol="0">
            <a:spAutoFit/>
          </a:bodyPr>
          <a:lstStyle/>
          <a:p>
            <a:pPr marL="285750" indent="-285750">
              <a:buFont typeface="Arial" panose="020B0604020202020204" pitchFamily="34" charset="0"/>
              <a:buChar char="•"/>
            </a:pPr>
            <a:r>
              <a:rPr lang="en-US" dirty="0">
                <a:solidFill>
                  <a:schemeClr val="bg1"/>
                </a:solidFill>
              </a:rPr>
              <a:t>Trump calls antifa violent</a:t>
            </a:r>
          </a:p>
          <a:p>
            <a:pPr marL="285750" indent="-285750">
              <a:buFont typeface="Arial" panose="020B0604020202020204" pitchFamily="34" charset="0"/>
              <a:buChar char="•"/>
            </a:pPr>
            <a:r>
              <a:rPr lang="en-US" dirty="0">
                <a:solidFill>
                  <a:schemeClr val="bg1"/>
                </a:solidFill>
              </a:rPr>
              <a:t>Promises to protect America</a:t>
            </a:r>
          </a:p>
        </p:txBody>
      </p:sp>
    </p:spTree>
    <p:extLst>
      <p:ext uri="{BB962C8B-B14F-4D97-AF65-F5344CB8AC3E}">
        <p14:creationId xmlns:p14="http://schemas.microsoft.com/office/powerpoint/2010/main" val="143734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 Enforcement</a:t>
            </a:r>
          </a:p>
        </p:txBody>
      </p:sp>
      <p:pic>
        <p:nvPicPr>
          <p:cNvPr id="16388" name="Picture 4" descr="Why All Cops Are Bad | The Bottom Line">
            <a:extLst>
              <a:ext uri="{FF2B5EF4-FFF2-40B4-BE49-F238E27FC236}">
                <a16:creationId xmlns:a16="http://schemas.microsoft.com/office/drawing/2014/main" id="{D978BCA8-F46F-7A43-ACC0-002793EB21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015" y="1219201"/>
            <a:ext cx="8229600" cy="465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28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24818" y="16002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6600" dirty="0">
                <a:solidFill>
                  <a:schemeClr val="tx2"/>
                </a:solidFill>
                <a:latin typeface="Charlie Display" pitchFamily="82" charset="77"/>
              </a:rPr>
              <a:t>Who is inciting the violence</a:t>
            </a:r>
          </a:p>
          <a:p>
            <a:pPr marL="0" indent="0">
              <a:buFont typeface="Arial" charset="0"/>
              <a:buNone/>
            </a:pPr>
            <a:endParaRPr lang="en-US" sz="2800" i="1" dirty="0"/>
          </a:p>
        </p:txBody>
      </p:sp>
      <p:sp>
        <p:nvSpPr>
          <p:cNvPr id="7" name="Content Placeholder 2">
            <a:extLst>
              <a:ext uri="{FF2B5EF4-FFF2-40B4-BE49-F238E27FC236}">
                <a16:creationId xmlns:a16="http://schemas.microsoft.com/office/drawing/2014/main" id="{CD99170F-6A04-D949-9F14-7D1012C1EB69}"/>
              </a:ext>
            </a:extLst>
          </p:cNvPr>
          <p:cNvSpPr txBox="1">
            <a:spLocks/>
          </p:cNvSpPr>
          <p:nvPr/>
        </p:nvSpPr>
        <p:spPr bwMode="auto">
          <a:xfrm>
            <a:off x="4603572" y="16764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15000" dirty="0">
                <a:solidFill>
                  <a:schemeClr val="bg1"/>
                </a:solidFill>
                <a:latin typeface="Charlie Display" pitchFamily="82" charset="77"/>
              </a:rPr>
              <a:t>?</a:t>
            </a:r>
          </a:p>
          <a:p>
            <a:pPr marL="0" indent="0">
              <a:buFont typeface="Arial" charset="0"/>
              <a:buNone/>
            </a:pPr>
            <a:endParaRPr lang="en-US" sz="2800" i="1" dirty="0"/>
          </a:p>
        </p:txBody>
      </p:sp>
    </p:spTree>
    <p:extLst>
      <p:ext uri="{BB962C8B-B14F-4D97-AF65-F5344CB8AC3E}">
        <p14:creationId xmlns:p14="http://schemas.microsoft.com/office/powerpoint/2010/main" val="219529766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Rectangle"/>
          <p:cNvSpPr/>
          <p:nvPr/>
        </p:nvSpPr>
        <p:spPr>
          <a:xfrm>
            <a:off x="19894" y="965"/>
            <a:ext cx="9124106" cy="6858000"/>
          </a:xfrm>
          <a:prstGeom prst="rect">
            <a:avLst/>
          </a:prstGeom>
          <a:solidFill>
            <a:srgbClr val="E1E2E7"/>
          </a:solidFill>
          <a:ln w="25400">
            <a:solidFill>
              <a:srgbClr val="85888D"/>
            </a:solidFill>
            <a:miter lim="400000"/>
          </a:ln>
        </p:spPr>
        <p:txBody>
          <a:bodyPr lIns="19050" tIns="19050" rIns="19050" bIns="19050" anchor="ctr"/>
          <a:lstStyle/>
          <a:p>
            <a:pPr>
              <a:defRPr sz="3600" spc="36"/>
            </a:pPr>
            <a:endParaRPr sz="1350"/>
          </a:p>
        </p:txBody>
      </p:sp>
      <p:pic>
        <p:nvPicPr>
          <p:cNvPr id="1600" name="Image" descr="Image"/>
          <p:cNvPicPr>
            <a:picLocks noChangeAspect="1"/>
          </p:cNvPicPr>
          <p:nvPr/>
        </p:nvPicPr>
        <p:blipFill>
          <a:blip r:embed="rId3"/>
          <a:stretch>
            <a:fillRect/>
          </a:stretch>
        </p:blipFill>
        <p:spPr>
          <a:xfrm>
            <a:off x="665634" y="685800"/>
            <a:ext cx="685800" cy="543911"/>
          </a:xfrm>
          <a:prstGeom prst="rect">
            <a:avLst/>
          </a:prstGeom>
          <a:ln w="12700">
            <a:miter lim="400000"/>
          </a:ln>
        </p:spPr>
      </p:pic>
      <p:sp>
        <p:nvSpPr>
          <p:cNvPr id="13" name="Content Placeholder 2">
            <a:extLst>
              <a:ext uri="{FF2B5EF4-FFF2-40B4-BE49-F238E27FC236}">
                <a16:creationId xmlns:a16="http://schemas.microsoft.com/office/drawing/2014/main" id="{F6FA21A6-E3EB-4944-866B-4617EF6B92B5}"/>
              </a:ext>
            </a:extLst>
          </p:cNvPr>
          <p:cNvSpPr txBox="1">
            <a:spLocks/>
          </p:cNvSpPr>
          <p:nvPr/>
        </p:nvSpPr>
        <p:spPr bwMode="auto">
          <a:xfrm>
            <a:off x="665634" y="1703969"/>
            <a:ext cx="8173566"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600" dirty="0">
                <a:solidFill>
                  <a:schemeClr val="tx2"/>
                </a:solidFill>
                <a:latin typeface="Charlie Display" pitchFamily="82" charset="77"/>
              </a:rPr>
              <a:t>How do we respond to violent provocation?</a:t>
            </a:r>
            <a:endParaRPr lang="en-US" sz="2800" i="1" dirty="0"/>
          </a:p>
        </p:txBody>
      </p:sp>
    </p:spTree>
    <p:extLst>
      <p:ext uri="{BB962C8B-B14F-4D97-AF65-F5344CB8AC3E}">
        <p14:creationId xmlns:p14="http://schemas.microsoft.com/office/powerpoint/2010/main" val="8630096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Counter-protesters</a:t>
            </a:r>
          </a:p>
        </p:txBody>
      </p:sp>
      <p:pic>
        <p:nvPicPr>
          <p:cNvPr id="7" name="Picture 6" descr="A picture containing text, sky, outdoor, road&#10;&#10;Description automatically generated">
            <a:extLst>
              <a:ext uri="{FF2B5EF4-FFF2-40B4-BE49-F238E27FC236}">
                <a16:creationId xmlns:a16="http://schemas.microsoft.com/office/drawing/2014/main" id="{C65805DE-BA86-6D42-8582-E55531C4E8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192" y="902826"/>
            <a:ext cx="7883608" cy="5912706"/>
          </a:xfrm>
          <a:prstGeom prst="rect">
            <a:avLst/>
          </a:prstGeom>
        </p:spPr>
      </p:pic>
    </p:spTree>
    <p:extLst>
      <p:ext uri="{BB962C8B-B14F-4D97-AF65-F5344CB8AC3E}">
        <p14:creationId xmlns:p14="http://schemas.microsoft.com/office/powerpoint/2010/main" val="2861356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24818" y="16002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Overarching</a:t>
            </a:r>
          </a:p>
          <a:p>
            <a:pPr marL="0" indent="0" algn="ctr">
              <a:buFont typeface="Arial" charset="0"/>
              <a:buNone/>
            </a:pPr>
            <a:r>
              <a:rPr lang="en-US" sz="5400" dirty="0">
                <a:solidFill>
                  <a:schemeClr val="tx2"/>
                </a:solidFill>
                <a:latin typeface="Charlie Display" pitchFamily="82" charset="77"/>
              </a:rPr>
              <a:t>Moral on Responding</a:t>
            </a:r>
            <a:endParaRPr lang="en-US" sz="5400" dirty="0"/>
          </a:p>
        </p:txBody>
      </p:sp>
      <p:sp>
        <p:nvSpPr>
          <p:cNvPr id="4" name="Rectangle 3">
            <a:extLst>
              <a:ext uri="{FF2B5EF4-FFF2-40B4-BE49-F238E27FC236}">
                <a16:creationId xmlns:a16="http://schemas.microsoft.com/office/drawing/2014/main" id="{888DB162-C2C0-C643-B774-8DCB0CE8BA02}"/>
              </a:ext>
            </a:extLst>
          </p:cNvPr>
          <p:cNvSpPr/>
          <p:nvPr/>
        </p:nvSpPr>
        <p:spPr>
          <a:xfrm>
            <a:off x="4775782" y="982176"/>
            <a:ext cx="4343400" cy="4893647"/>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They seek confrontation</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They want to be portrayed as victims, the whole point of white supremacy</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They will use violence from our marches to convince the media and viewers that we (progressive marchers) are the violent ones who are trying to silence them</a:t>
            </a:r>
          </a:p>
          <a:p>
            <a:endParaRPr lang="en-US" sz="2400" dirty="0">
              <a:solidFill>
                <a:schemeClr val="bg1"/>
              </a:solidFill>
            </a:endParaRPr>
          </a:p>
        </p:txBody>
      </p:sp>
    </p:spTree>
    <p:extLst>
      <p:ext uri="{BB962C8B-B14F-4D97-AF65-F5344CB8AC3E}">
        <p14:creationId xmlns:p14="http://schemas.microsoft.com/office/powerpoint/2010/main" val="402868096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24818" y="16002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Ignore</a:t>
            </a:r>
          </a:p>
          <a:p>
            <a:pPr marL="0" indent="0" algn="ctr">
              <a:buFont typeface="Arial" charset="0"/>
              <a:buNone/>
            </a:pPr>
            <a:r>
              <a:rPr lang="en-US" sz="5400" dirty="0">
                <a:solidFill>
                  <a:schemeClr val="tx2"/>
                </a:solidFill>
                <a:latin typeface="Charlie Display" pitchFamily="82" charset="77"/>
              </a:rPr>
              <a:t>de-escalate</a:t>
            </a:r>
            <a:endParaRPr lang="en-US" sz="5400" dirty="0"/>
          </a:p>
        </p:txBody>
      </p:sp>
      <p:sp>
        <p:nvSpPr>
          <p:cNvPr id="4" name="Rectangle 3">
            <a:extLst>
              <a:ext uri="{FF2B5EF4-FFF2-40B4-BE49-F238E27FC236}">
                <a16:creationId xmlns:a16="http://schemas.microsoft.com/office/drawing/2014/main" id="{888DB162-C2C0-C643-B774-8DCB0CE8BA02}"/>
              </a:ext>
            </a:extLst>
          </p:cNvPr>
          <p:cNvSpPr/>
          <p:nvPr/>
        </p:nvSpPr>
        <p:spPr>
          <a:xfrm>
            <a:off x="4775782" y="982176"/>
            <a:ext cx="4343400" cy="4708981"/>
          </a:xfrm>
          <a:prstGeom prst="rect">
            <a:avLst/>
          </a:prstGeom>
        </p:spPr>
        <p:txBody>
          <a:bodyPr wrap="square">
            <a:spAutoFit/>
          </a:bodyPr>
          <a:lstStyle/>
          <a:p>
            <a:pPr marL="285750" indent="-285750">
              <a:lnSpc>
                <a:spcPct val="150000"/>
              </a:lnSpc>
              <a:buFont typeface="Arial" panose="020B0604020202020204" pitchFamily="34" charset="0"/>
              <a:buChar char="•"/>
            </a:pPr>
            <a:r>
              <a:rPr lang="en-US" sz="2400" dirty="0">
                <a:solidFill>
                  <a:schemeClr val="bg1"/>
                </a:solidFill>
              </a:rPr>
              <a:t>Observe your surroundings</a:t>
            </a:r>
          </a:p>
          <a:p>
            <a:pPr marL="285750" indent="-285750">
              <a:lnSpc>
                <a:spcPct val="150000"/>
              </a:lnSpc>
              <a:buFont typeface="Arial" panose="020B0604020202020204" pitchFamily="34" charset="0"/>
              <a:buChar char="•"/>
            </a:pPr>
            <a:r>
              <a:rPr lang="en-US" sz="2400" dirty="0">
                <a:solidFill>
                  <a:schemeClr val="bg1"/>
                </a:solidFill>
              </a:rPr>
              <a:t>Be extra vigilant</a:t>
            </a:r>
          </a:p>
          <a:p>
            <a:pPr marL="285750" indent="-285750">
              <a:lnSpc>
                <a:spcPct val="150000"/>
              </a:lnSpc>
              <a:buFont typeface="Arial" panose="020B0604020202020204" pitchFamily="34" charset="0"/>
              <a:buChar char="•"/>
            </a:pPr>
            <a:r>
              <a:rPr lang="en-US" sz="2400" dirty="0">
                <a:solidFill>
                  <a:schemeClr val="bg1"/>
                </a:solidFill>
              </a:rPr>
              <a:t>Encourage crowd to ignore the provocation</a:t>
            </a:r>
          </a:p>
          <a:p>
            <a:pPr marL="285750" indent="-285750">
              <a:lnSpc>
                <a:spcPct val="150000"/>
              </a:lnSpc>
              <a:buFont typeface="Arial" panose="020B0604020202020204" pitchFamily="34" charset="0"/>
              <a:buChar char="•"/>
            </a:pPr>
            <a:r>
              <a:rPr lang="en-US" sz="2400" dirty="0">
                <a:solidFill>
                  <a:schemeClr val="bg1"/>
                </a:solidFill>
              </a:rPr>
              <a:t>Alert safety team</a:t>
            </a:r>
          </a:p>
          <a:p>
            <a:pPr marL="285750" indent="-285750">
              <a:lnSpc>
                <a:spcPct val="150000"/>
              </a:lnSpc>
              <a:buFont typeface="Arial" panose="020B0604020202020204" pitchFamily="34" charset="0"/>
              <a:buChar char="•"/>
            </a:pPr>
            <a:r>
              <a:rPr lang="en-US" sz="2400" dirty="0">
                <a:solidFill>
                  <a:schemeClr val="bg1"/>
                </a:solidFill>
              </a:rPr>
              <a:t>Alert legal observers</a:t>
            </a:r>
          </a:p>
          <a:p>
            <a:pPr marL="285750" indent="-285750">
              <a:lnSpc>
                <a:spcPct val="150000"/>
              </a:lnSpc>
              <a:buFont typeface="Arial" panose="020B0604020202020204" pitchFamily="34" charset="0"/>
              <a:buChar char="•"/>
            </a:pPr>
            <a:r>
              <a:rPr lang="en-US" sz="2400" dirty="0">
                <a:solidFill>
                  <a:schemeClr val="bg1"/>
                </a:solidFill>
              </a:rPr>
              <a:t>Use de-escalation skills</a:t>
            </a:r>
          </a:p>
          <a:p>
            <a:pPr marL="285750" indent="-285750">
              <a:buFont typeface="Arial" panose="020B0604020202020204" pitchFamily="34" charset="0"/>
              <a:buChar char="•"/>
            </a:pPr>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68923568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24818" y="16002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When </a:t>
            </a:r>
          </a:p>
          <a:p>
            <a:pPr marL="0" indent="0" algn="ctr">
              <a:buFont typeface="Arial" charset="0"/>
              <a:buNone/>
            </a:pPr>
            <a:r>
              <a:rPr lang="en-US" sz="5400" dirty="0">
                <a:solidFill>
                  <a:schemeClr val="tx2"/>
                </a:solidFill>
                <a:latin typeface="Charlie Display" pitchFamily="82" charset="77"/>
              </a:rPr>
              <a:t>violence </a:t>
            </a:r>
          </a:p>
          <a:p>
            <a:pPr marL="0" indent="0" algn="ctr">
              <a:buFont typeface="Arial" charset="0"/>
              <a:buNone/>
            </a:pPr>
            <a:r>
              <a:rPr lang="en-US" sz="5400" dirty="0">
                <a:solidFill>
                  <a:schemeClr val="tx2"/>
                </a:solidFill>
                <a:latin typeface="Charlie Display" pitchFamily="82" charset="77"/>
              </a:rPr>
              <a:t>is imminent</a:t>
            </a:r>
            <a:endParaRPr lang="en-US" sz="5400" dirty="0"/>
          </a:p>
        </p:txBody>
      </p:sp>
      <p:sp>
        <p:nvSpPr>
          <p:cNvPr id="4" name="Rectangle 3">
            <a:extLst>
              <a:ext uri="{FF2B5EF4-FFF2-40B4-BE49-F238E27FC236}">
                <a16:creationId xmlns:a16="http://schemas.microsoft.com/office/drawing/2014/main" id="{888DB162-C2C0-C643-B774-8DCB0CE8BA02}"/>
              </a:ext>
            </a:extLst>
          </p:cNvPr>
          <p:cNvSpPr/>
          <p:nvPr/>
        </p:nvSpPr>
        <p:spPr>
          <a:xfrm>
            <a:off x="4800600" y="1143000"/>
            <a:ext cx="4139618" cy="3785652"/>
          </a:xfrm>
          <a:prstGeom prst="rect">
            <a:avLst/>
          </a:prstGeom>
        </p:spPr>
        <p:txBody>
          <a:bodyPr wrap="square">
            <a:spAutoFit/>
          </a:bodyPr>
          <a:lstStyle/>
          <a:p>
            <a:pPr marL="285750" indent="-285750">
              <a:buFont typeface="Arial" panose="020B0604020202020204" pitchFamily="34" charset="0"/>
              <a:buChar char="•"/>
            </a:pPr>
            <a:r>
              <a:rPr lang="en-US" sz="2400" dirty="0">
                <a:solidFill>
                  <a:schemeClr val="bg1"/>
                </a:solidFill>
              </a:rPr>
              <a:t>Work in small teams</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Isolate violence</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rPr>
              <a:t>Sit, kneel, sing</a:t>
            </a:r>
          </a:p>
          <a:p>
            <a:pPr marL="285750" indent="-285750">
              <a:buFont typeface="Arial" panose="020B0604020202020204" pitchFamily="34" charset="0"/>
              <a:buChar char="•"/>
            </a:pPr>
            <a:endParaRPr lang="en-US" sz="2400" dirty="0">
              <a:solidFill>
                <a:schemeClr val="bg1"/>
              </a:solidFill>
            </a:endParaRPr>
          </a:p>
          <a:p>
            <a:pPr marL="285750" indent="-285750">
              <a:buFont typeface="Arial" panose="020B0604020202020204" pitchFamily="34" charset="0"/>
              <a:buChar char="•"/>
            </a:pPr>
            <a:r>
              <a:rPr lang="en-US" sz="2400" dirty="0">
                <a:solidFill>
                  <a:schemeClr val="bg1"/>
                </a:solidFill>
                <a:sym typeface="Wingdings" pitchFamily="2" charset="2"/>
              </a:rPr>
              <a:t>Stretch arms and lock hands</a:t>
            </a:r>
          </a:p>
          <a:p>
            <a:pPr marL="285750" indent="-285750">
              <a:buFont typeface="Arial" panose="020B0604020202020204" pitchFamily="34" charset="0"/>
              <a:buChar char="•"/>
            </a:pPr>
            <a:endParaRPr lang="en-US" sz="2400" dirty="0">
              <a:solidFill>
                <a:schemeClr val="bg1"/>
              </a:solidFill>
              <a:sym typeface="Wingdings" pitchFamily="2" charset="2"/>
            </a:endParaRPr>
          </a:p>
          <a:p>
            <a:pPr marL="285750" indent="-285750">
              <a:buFont typeface="Arial" panose="020B0604020202020204" pitchFamily="34" charset="0"/>
              <a:buChar char="•"/>
            </a:pPr>
            <a:r>
              <a:rPr lang="en-US" sz="2400" dirty="0">
                <a:solidFill>
                  <a:schemeClr val="bg1"/>
                </a:solidFill>
                <a:sym typeface="Wingdings" pitchFamily="2" charset="2"/>
              </a:rPr>
              <a:t>Universal defense posture</a:t>
            </a:r>
            <a:endParaRPr lang="en-US" sz="2400" dirty="0">
              <a:solidFill>
                <a:schemeClr val="bg1"/>
              </a:solidFill>
            </a:endParaRPr>
          </a:p>
        </p:txBody>
      </p:sp>
    </p:spTree>
    <p:extLst>
      <p:ext uri="{BB962C8B-B14F-4D97-AF65-F5344CB8AC3E}">
        <p14:creationId xmlns:p14="http://schemas.microsoft.com/office/powerpoint/2010/main" val="390833074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4816060" y="1027060"/>
            <a:ext cx="4159567" cy="2800767"/>
          </a:xfrm>
          <a:prstGeom prst="rect">
            <a:avLst/>
          </a:prstGeom>
        </p:spPr>
        <p:txBody>
          <a:bodyPr wrap="square">
            <a:spAutoFit/>
          </a:bodyPr>
          <a:lstStyle/>
          <a:p>
            <a:r>
              <a:rPr lang="en-US" sz="4400" dirty="0">
                <a:solidFill>
                  <a:srgbClr val="FFFFFF"/>
                </a:solidFill>
              </a:rPr>
              <a:t>Story Spotlight:</a:t>
            </a:r>
          </a:p>
          <a:p>
            <a:endParaRPr lang="en-US" sz="4400" dirty="0">
              <a:solidFill>
                <a:srgbClr val="FFFFFF"/>
              </a:solidFill>
            </a:endParaRPr>
          </a:p>
          <a:p>
            <a:r>
              <a:rPr lang="en-US" sz="4400" dirty="0">
                <a:solidFill>
                  <a:srgbClr val="FFFFFF"/>
                </a:solidFill>
              </a:rPr>
              <a:t>Nazi rally in Knoxville</a:t>
            </a:r>
          </a:p>
        </p:txBody>
      </p:sp>
      <p:sp>
        <p:nvSpPr>
          <p:cNvPr id="3" name="Content Placeholder 2">
            <a:extLst>
              <a:ext uri="{FF2B5EF4-FFF2-40B4-BE49-F238E27FC236}">
                <a16:creationId xmlns:a16="http://schemas.microsoft.com/office/drawing/2014/main" id="{2CDF9AFC-F46F-7F49-8B18-CF93AFF9E606}"/>
              </a:ext>
            </a:extLst>
          </p:cNvPr>
          <p:cNvSpPr txBox="1">
            <a:spLocks/>
          </p:cNvSpPr>
          <p:nvPr/>
        </p:nvSpPr>
        <p:spPr bwMode="auto">
          <a:xfrm>
            <a:off x="0" y="1001017"/>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Humor</a:t>
            </a:r>
          </a:p>
          <a:p>
            <a:pPr marL="0" indent="0">
              <a:buFont typeface="Arial" charset="0"/>
              <a:buNone/>
            </a:pPr>
            <a:endParaRPr lang="en-US" sz="2800" i="1" dirty="0"/>
          </a:p>
        </p:txBody>
      </p:sp>
      <p:pic>
        <p:nvPicPr>
          <p:cNvPr id="6" name="Picture 5" descr="A picture containing sport, dancer&#10;&#10;Description automatically generated">
            <a:extLst>
              <a:ext uri="{FF2B5EF4-FFF2-40B4-BE49-F238E27FC236}">
                <a16:creationId xmlns:a16="http://schemas.microsoft.com/office/drawing/2014/main" id="{7E9A9633-09EB-B948-B557-2B5E64AA21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373" y="2414952"/>
            <a:ext cx="4231733" cy="2825750"/>
          </a:xfrm>
          <a:prstGeom prst="rect">
            <a:avLst/>
          </a:prstGeom>
        </p:spPr>
      </p:pic>
    </p:spTree>
    <p:extLst>
      <p:ext uri="{BB962C8B-B14F-4D97-AF65-F5344CB8AC3E}">
        <p14:creationId xmlns:p14="http://schemas.microsoft.com/office/powerpoint/2010/main" val="166987974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4816060" y="1027060"/>
            <a:ext cx="4159567" cy="2800767"/>
          </a:xfrm>
          <a:prstGeom prst="rect">
            <a:avLst/>
          </a:prstGeom>
        </p:spPr>
        <p:txBody>
          <a:bodyPr wrap="square">
            <a:spAutoFit/>
          </a:bodyPr>
          <a:lstStyle/>
          <a:p>
            <a:r>
              <a:rPr lang="en-US" sz="4400" dirty="0">
                <a:solidFill>
                  <a:srgbClr val="FFFFFF"/>
                </a:solidFill>
              </a:rPr>
              <a:t>Story Spotlight:</a:t>
            </a:r>
          </a:p>
          <a:p>
            <a:endParaRPr lang="en-US" sz="4400" dirty="0">
              <a:solidFill>
                <a:srgbClr val="FFFFFF"/>
              </a:solidFill>
            </a:endParaRPr>
          </a:p>
          <a:p>
            <a:r>
              <a:rPr lang="en-US" sz="4400" dirty="0">
                <a:solidFill>
                  <a:srgbClr val="FFFFFF"/>
                </a:solidFill>
              </a:rPr>
              <a:t>In </a:t>
            </a:r>
            <a:r>
              <a:rPr lang="en-US" sz="4400" dirty="0" err="1">
                <a:solidFill>
                  <a:srgbClr val="FFFFFF"/>
                </a:solidFill>
              </a:rPr>
              <a:t>Wunsiedel</a:t>
            </a:r>
            <a:r>
              <a:rPr lang="en-US" sz="4400" dirty="0">
                <a:solidFill>
                  <a:srgbClr val="FFFFFF"/>
                </a:solidFill>
              </a:rPr>
              <a:t>, Germany</a:t>
            </a:r>
          </a:p>
        </p:txBody>
      </p:sp>
      <p:sp>
        <p:nvSpPr>
          <p:cNvPr id="3" name="Content Placeholder 2">
            <a:extLst>
              <a:ext uri="{FF2B5EF4-FFF2-40B4-BE49-F238E27FC236}">
                <a16:creationId xmlns:a16="http://schemas.microsoft.com/office/drawing/2014/main" id="{2CDF9AFC-F46F-7F49-8B18-CF93AFF9E606}"/>
              </a:ext>
            </a:extLst>
          </p:cNvPr>
          <p:cNvSpPr txBox="1">
            <a:spLocks/>
          </p:cNvSpPr>
          <p:nvPr/>
        </p:nvSpPr>
        <p:spPr bwMode="auto">
          <a:xfrm>
            <a:off x="0" y="1001017"/>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Walkathon for Nazis</a:t>
            </a:r>
          </a:p>
          <a:p>
            <a:pPr marL="0" indent="0" algn="ctr">
              <a:buFont typeface="Arial" charset="0"/>
              <a:buNone/>
            </a:pPr>
            <a:endParaRPr lang="en-US" sz="5400" dirty="0">
              <a:solidFill>
                <a:schemeClr val="tx2"/>
              </a:solidFill>
              <a:latin typeface="Charlie Display" pitchFamily="82" charset="77"/>
            </a:endParaRPr>
          </a:p>
          <a:p>
            <a:pPr marL="0" indent="0">
              <a:buFont typeface="Arial" charset="0"/>
              <a:buNone/>
            </a:pPr>
            <a:endParaRPr lang="en-US" sz="2800" i="1" dirty="0"/>
          </a:p>
        </p:txBody>
      </p:sp>
      <p:pic>
        <p:nvPicPr>
          <p:cNvPr id="2" name="Picture 1">
            <a:extLst>
              <a:ext uri="{FF2B5EF4-FFF2-40B4-BE49-F238E27FC236}">
                <a16:creationId xmlns:a16="http://schemas.microsoft.com/office/drawing/2014/main" id="{BEF730D5-246D-3444-939E-37B5C0FEB961}"/>
              </a:ext>
            </a:extLst>
          </p:cNvPr>
          <p:cNvPicPr>
            <a:picLocks noChangeAspect="1"/>
          </p:cNvPicPr>
          <p:nvPr/>
        </p:nvPicPr>
        <p:blipFill>
          <a:blip r:embed="rId3"/>
          <a:stretch>
            <a:fillRect/>
          </a:stretch>
        </p:blipFill>
        <p:spPr>
          <a:xfrm>
            <a:off x="193807" y="2997650"/>
            <a:ext cx="4159568" cy="2103152"/>
          </a:xfrm>
          <a:prstGeom prst="rect">
            <a:avLst/>
          </a:prstGeom>
        </p:spPr>
      </p:pic>
    </p:spTree>
    <p:extLst>
      <p:ext uri="{BB962C8B-B14F-4D97-AF65-F5344CB8AC3E}">
        <p14:creationId xmlns:p14="http://schemas.microsoft.com/office/powerpoint/2010/main" val="18741702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 lines of Peace Ambassadors</a:t>
            </a:r>
          </a:p>
        </p:txBody>
      </p:sp>
      <p:pic>
        <p:nvPicPr>
          <p:cNvPr id="4" name="Picture 3" descr="A picture containing person, outdoor, group, people&#10;&#10;Description automatically generated">
            <a:extLst>
              <a:ext uri="{FF2B5EF4-FFF2-40B4-BE49-F238E27FC236}">
                <a16:creationId xmlns:a16="http://schemas.microsoft.com/office/drawing/2014/main" id="{F585FFA2-9226-D947-8BA9-327505BAFD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235" y="990600"/>
            <a:ext cx="8229600" cy="5486400"/>
          </a:xfrm>
          <a:prstGeom prst="rect">
            <a:avLst/>
          </a:prstGeom>
        </p:spPr>
      </p:pic>
    </p:spTree>
    <p:extLst>
      <p:ext uri="{BB962C8B-B14F-4D97-AF65-F5344CB8AC3E}">
        <p14:creationId xmlns:p14="http://schemas.microsoft.com/office/powerpoint/2010/main" val="337296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Divert attention away from counter-protesters</a:t>
            </a:r>
          </a:p>
        </p:txBody>
      </p:sp>
      <p:pic>
        <p:nvPicPr>
          <p:cNvPr id="5" name="Picture 4" descr="A picture containing sky, person, outdoor, ground&#10;&#10;Description automatically generated">
            <a:extLst>
              <a:ext uri="{FF2B5EF4-FFF2-40B4-BE49-F238E27FC236}">
                <a16:creationId xmlns:a16="http://schemas.microsoft.com/office/drawing/2014/main" id="{10DC1624-D84F-D346-BDFE-A4C7DB563A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7979" y="990600"/>
            <a:ext cx="8616732" cy="5576104"/>
          </a:xfrm>
          <a:prstGeom prst="rect">
            <a:avLst/>
          </a:prstGeom>
        </p:spPr>
      </p:pic>
    </p:spTree>
    <p:extLst>
      <p:ext uri="{BB962C8B-B14F-4D97-AF65-F5344CB8AC3E}">
        <p14:creationId xmlns:p14="http://schemas.microsoft.com/office/powerpoint/2010/main" val="127762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6" name="Rectangle"/>
          <p:cNvSpPr/>
          <p:nvPr/>
        </p:nvSpPr>
        <p:spPr>
          <a:xfrm>
            <a:off x="19894" y="0"/>
            <a:ext cx="9124106" cy="6858000"/>
          </a:xfrm>
          <a:prstGeom prst="rect">
            <a:avLst/>
          </a:prstGeom>
          <a:solidFill>
            <a:srgbClr val="E1E2E7"/>
          </a:solidFill>
          <a:ln w="25400">
            <a:solidFill>
              <a:srgbClr val="85888D"/>
            </a:solidFill>
            <a:miter lim="400000"/>
          </a:ln>
        </p:spPr>
        <p:txBody>
          <a:bodyPr lIns="19050" tIns="19050" rIns="19050" bIns="19050" anchor="ctr"/>
          <a:lstStyle/>
          <a:p>
            <a:pPr>
              <a:defRPr sz="3600" spc="36"/>
            </a:pPr>
            <a:endParaRPr sz="1350"/>
          </a:p>
        </p:txBody>
      </p:sp>
      <p:pic>
        <p:nvPicPr>
          <p:cNvPr id="1600" name="Image" descr="Image"/>
          <p:cNvPicPr>
            <a:picLocks noChangeAspect="1"/>
          </p:cNvPicPr>
          <p:nvPr/>
        </p:nvPicPr>
        <p:blipFill>
          <a:blip r:embed="rId3"/>
          <a:stretch>
            <a:fillRect/>
          </a:stretch>
        </p:blipFill>
        <p:spPr>
          <a:xfrm>
            <a:off x="665634" y="685800"/>
            <a:ext cx="685800" cy="543911"/>
          </a:xfrm>
          <a:prstGeom prst="rect">
            <a:avLst/>
          </a:prstGeom>
          <a:ln w="12700">
            <a:miter lim="400000"/>
          </a:ln>
        </p:spPr>
      </p:pic>
      <p:sp>
        <p:nvSpPr>
          <p:cNvPr id="13" name="Content Placeholder 2">
            <a:extLst>
              <a:ext uri="{FF2B5EF4-FFF2-40B4-BE49-F238E27FC236}">
                <a16:creationId xmlns:a16="http://schemas.microsoft.com/office/drawing/2014/main" id="{F6FA21A6-E3EB-4944-866B-4617EF6B92B5}"/>
              </a:ext>
            </a:extLst>
          </p:cNvPr>
          <p:cNvSpPr txBox="1">
            <a:spLocks/>
          </p:cNvSpPr>
          <p:nvPr/>
        </p:nvSpPr>
        <p:spPr bwMode="auto">
          <a:xfrm>
            <a:off x="665634" y="1703969"/>
            <a:ext cx="8173566"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600" dirty="0">
                <a:solidFill>
                  <a:schemeClr val="tx2"/>
                </a:solidFill>
                <a:latin typeface="Charlie Display" pitchFamily="82" charset="77"/>
              </a:rPr>
              <a:t>Who embraces violence at rallies?</a:t>
            </a:r>
            <a:endParaRPr lang="en-US" sz="2800" i="1" dirty="0"/>
          </a:p>
        </p:txBody>
      </p:sp>
    </p:spTree>
    <p:extLst>
      <p:ext uri="{BB962C8B-B14F-4D97-AF65-F5344CB8AC3E}">
        <p14:creationId xmlns:p14="http://schemas.microsoft.com/office/powerpoint/2010/main" val="13385296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4719579" y="921152"/>
            <a:ext cx="4343400" cy="5262979"/>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FFFFFF"/>
                </a:solidFill>
              </a:rPr>
              <a:t>opportunistic looters</a:t>
            </a:r>
          </a:p>
          <a:p>
            <a:pPr marL="457200" indent="-457200">
              <a:buFont typeface="Arial" panose="020B0604020202020204" pitchFamily="34" charset="0"/>
              <a:buChar char="•"/>
            </a:pPr>
            <a:endParaRPr lang="en-US" sz="2800" dirty="0">
              <a:solidFill>
                <a:srgbClr val="FFFFFF"/>
              </a:solidFill>
            </a:endParaRPr>
          </a:p>
          <a:p>
            <a:pPr marL="457200" indent="-457200">
              <a:buFont typeface="Arial" panose="020B0604020202020204" pitchFamily="34" charset="0"/>
              <a:buChar char="•"/>
            </a:pPr>
            <a:r>
              <a:rPr lang="en-US" sz="2800" dirty="0">
                <a:solidFill>
                  <a:srgbClr val="FFFFFF"/>
                </a:solidFill>
              </a:rPr>
              <a:t>those goading law enforcement to violence</a:t>
            </a:r>
          </a:p>
          <a:p>
            <a:pPr marL="457200" indent="-457200">
              <a:buFont typeface="Arial" panose="020B0604020202020204" pitchFamily="34" charset="0"/>
              <a:buChar char="•"/>
            </a:pPr>
            <a:endParaRPr lang="en-US" sz="2800" dirty="0">
              <a:solidFill>
                <a:srgbClr val="FFFFFF"/>
              </a:solidFill>
            </a:endParaRPr>
          </a:p>
          <a:p>
            <a:pPr marL="457200" indent="-457200">
              <a:buFont typeface="Arial" panose="020B0604020202020204" pitchFamily="34" charset="0"/>
              <a:buChar char="•"/>
            </a:pPr>
            <a:r>
              <a:rPr lang="en-US" sz="2800" dirty="0">
                <a:solidFill>
                  <a:srgbClr val="FFFFFF"/>
                </a:solidFill>
              </a:rPr>
              <a:t>right wing organizations and philosophies</a:t>
            </a:r>
          </a:p>
          <a:p>
            <a:pPr marL="457200" indent="-457200">
              <a:buFont typeface="Arial" panose="020B0604020202020204" pitchFamily="34" charset="0"/>
              <a:buChar char="•"/>
            </a:pPr>
            <a:endParaRPr lang="en-US" sz="2800" dirty="0">
              <a:solidFill>
                <a:srgbClr val="FFFFFF"/>
              </a:solidFill>
            </a:endParaRPr>
          </a:p>
          <a:p>
            <a:pPr marL="457200" indent="-457200">
              <a:buFont typeface="Arial" panose="020B0604020202020204" pitchFamily="34" charset="0"/>
              <a:buChar char="•"/>
            </a:pPr>
            <a:r>
              <a:rPr lang="en-US" sz="2800" dirty="0">
                <a:solidFill>
                  <a:srgbClr val="FFFFFF"/>
                </a:solidFill>
              </a:rPr>
              <a:t>left wing organizations and philosophies</a:t>
            </a:r>
          </a:p>
        </p:txBody>
      </p:sp>
      <p:sp>
        <p:nvSpPr>
          <p:cNvPr id="7" name="Content Placeholder 2">
            <a:extLst>
              <a:ext uri="{FF2B5EF4-FFF2-40B4-BE49-F238E27FC236}">
                <a16:creationId xmlns:a16="http://schemas.microsoft.com/office/drawing/2014/main" id="{8C445467-3CA1-B449-85F4-0263D17DA65F}"/>
              </a:ext>
            </a:extLst>
          </p:cNvPr>
          <p:cNvSpPr txBox="1">
            <a:spLocks/>
          </p:cNvSpPr>
          <p:nvPr/>
        </p:nvSpPr>
        <p:spPr bwMode="auto">
          <a:xfrm>
            <a:off x="-43542" y="19050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5400" dirty="0">
                <a:solidFill>
                  <a:schemeClr val="tx2"/>
                </a:solidFill>
                <a:latin typeface="Charlie Display" pitchFamily="82" charset="77"/>
              </a:rPr>
              <a:t>Groups &amp; Philosophies</a:t>
            </a:r>
          </a:p>
          <a:p>
            <a:pPr marL="0" indent="0">
              <a:buFont typeface="Arial" charset="0"/>
              <a:buNone/>
            </a:pPr>
            <a:endParaRPr lang="en-US" sz="2800" i="1" dirty="0"/>
          </a:p>
        </p:txBody>
      </p:sp>
    </p:spTree>
    <p:extLst>
      <p:ext uri="{BB962C8B-B14F-4D97-AF65-F5344CB8AC3E}">
        <p14:creationId xmlns:p14="http://schemas.microsoft.com/office/powerpoint/2010/main" val="30285802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B97410-B9CD-6E41-B2BA-5B7E2C804D04}"/>
              </a:ext>
            </a:extLst>
          </p:cNvPr>
          <p:cNvSpPr/>
          <p:nvPr/>
        </p:nvSpPr>
        <p:spPr>
          <a:xfrm>
            <a:off x="4838349" y="1487269"/>
            <a:ext cx="4135055" cy="3694409"/>
          </a:xfrm>
          <a:prstGeom prst="rect">
            <a:avLst/>
          </a:prstGeom>
        </p:spPr>
        <p:txBody>
          <a:bodyPr wrap="square">
            <a:spAutoFit/>
          </a:bodyPr>
          <a:lstStyle/>
          <a:p>
            <a:pPr marL="457200" indent="-457200">
              <a:lnSpc>
                <a:spcPct val="150000"/>
              </a:lnSpc>
              <a:buFont typeface="Arial" panose="020B0604020202020204" pitchFamily="34" charset="0"/>
              <a:buChar char="•"/>
            </a:pPr>
            <a:r>
              <a:rPr lang="en-US" sz="3200" dirty="0">
                <a:solidFill>
                  <a:srgbClr val="FFFFFF"/>
                </a:solidFill>
              </a:rPr>
              <a:t>Stephen Bannon</a:t>
            </a:r>
          </a:p>
          <a:p>
            <a:pPr marL="457200" indent="-457200">
              <a:lnSpc>
                <a:spcPct val="150000"/>
              </a:lnSpc>
              <a:buFont typeface="Arial" panose="020B0604020202020204" pitchFamily="34" charset="0"/>
              <a:buChar char="•"/>
            </a:pPr>
            <a:r>
              <a:rPr lang="en-US" sz="3200" dirty="0">
                <a:solidFill>
                  <a:srgbClr val="FFFFFF"/>
                </a:solidFill>
              </a:rPr>
              <a:t>Milo Yiannopoulos</a:t>
            </a:r>
          </a:p>
          <a:p>
            <a:pPr marL="457200" indent="-457200">
              <a:lnSpc>
                <a:spcPct val="150000"/>
              </a:lnSpc>
              <a:buFont typeface="Arial" panose="020B0604020202020204" pitchFamily="34" charset="0"/>
              <a:buChar char="•"/>
            </a:pPr>
            <a:r>
              <a:rPr lang="en-US" sz="3200" dirty="0">
                <a:solidFill>
                  <a:srgbClr val="FFFFFF"/>
                </a:solidFill>
              </a:rPr>
              <a:t>Jared Taylor</a:t>
            </a:r>
          </a:p>
          <a:p>
            <a:pPr marL="457200" indent="-457200">
              <a:lnSpc>
                <a:spcPct val="150000"/>
              </a:lnSpc>
              <a:buFont typeface="Arial" panose="020B0604020202020204" pitchFamily="34" charset="0"/>
              <a:buChar char="•"/>
            </a:pPr>
            <a:r>
              <a:rPr lang="en-US" sz="3200" dirty="0">
                <a:solidFill>
                  <a:srgbClr val="FFFFFF"/>
                </a:solidFill>
              </a:rPr>
              <a:t>David Horowitz</a:t>
            </a:r>
          </a:p>
          <a:p>
            <a:pPr marL="457200" indent="-457200">
              <a:lnSpc>
                <a:spcPct val="150000"/>
              </a:lnSpc>
              <a:buFont typeface="Arial" panose="020B0604020202020204" pitchFamily="34" charset="0"/>
              <a:buChar char="•"/>
            </a:pPr>
            <a:r>
              <a:rPr lang="en-US" sz="3200" dirty="0">
                <a:solidFill>
                  <a:srgbClr val="FFFFFF"/>
                </a:solidFill>
              </a:rPr>
              <a:t>Matthew </a:t>
            </a:r>
            <a:r>
              <a:rPr lang="en-US" sz="3200" dirty="0" err="1">
                <a:solidFill>
                  <a:srgbClr val="FFFFFF"/>
                </a:solidFill>
              </a:rPr>
              <a:t>Heimbach</a:t>
            </a:r>
            <a:r>
              <a:rPr lang="en-US" sz="3200" dirty="0">
                <a:solidFill>
                  <a:srgbClr val="FFFFFF"/>
                </a:solidFill>
              </a:rPr>
              <a:t> </a:t>
            </a:r>
          </a:p>
        </p:txBody>
      </p:sp>
      <p:pic>
        <p:nvPicPr>
          <p:cNvPr id="5122" name="Picture 2" descr="Former White House adviser Steve Bannon waves to the crowd after delivering a speech at the annual congress for France's far-right National Front party in Lille, France on March 10, 2018.">
            <a:extLst>
              <a:ext uri="{FF2B5EF4-FFF2-40B4-BE49-F238E27FC236}">
                <a16:creationId xmlns:a16="http://schemas.microsoft.com/office/drawing/2014/main" id="{AB53F224-CB30-DB4B-8337-AD9EBF5C26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2624" y="2116129"/>
            <a:ext cx="4311570" cy="24366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B4E933C-0D95-5A48-88D9-3D127E216FD4}"/>
              </a:ext>
            </a:extLst>
          </p:cNvPr>
          <p:cNvSpPr txBox="1">
            <a:spLocks/>
          </p:cNvSpPr>
          <p:nvPr/>
        </p:nvSpPr>
        <p:spPr bwMode="auto">
          <a:xfrm>
            <a:off x="4562" y="609600"/>
            <a:ext cx="4547182" cy="198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pPr>
            <a:r>
              <a:rPr lang="en-US" sz="6600" dirty="0">
                <a:solidFill>
                  <a:schemeClr val="tx2"/>
                </a:solidFill>
                <a:latin typeface="Charlie Display" pitchFamily="82" charset="77"/>
              </a:rPr>
              <a:t>Alt-Right</a:t>
            </a:r>
          </a:p>
          <a:p>
            <a:pPr marL="0" indent="0">
              <a:buFont typeface="Arial" charset="0"/>
              <a:buNone/>
            </a:pPr>
            <a:endParaRPr lang="en-US" sz="2800" i="1" dirty="0"/>
          </a:p>
        </p:txBody>
      </p:sp>
    </p:spTree>
    <p:extLst>
      <p:ext uri="{BB962C8B-B14F-4D97-AF65-F5344CB8AC3E}">
        <p14:creationId xmlns:p14="http://schemas.microsoft.com/office/powerpoint/2010/main" val="9787534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Proud Boys</a:t>
            </a:r>
          </a:p>
        </p:txBody>
      </p:sp>
      <p:pic>
        <p:nvPicPr>
          <p:cNvPr id="4" name="Picture 3" descr="A picture containing sky, outdoor, person&#10;&#10;Description automatically generated">
            <a:extLst>
              <a:ext uri="{FF2B5EF4-FFF2-40B4-BE49-F238E27FC236}">
                <a16:creationId xmlns:a16="http://schemas.microsoft.com/office/drawing/2014/main" id="{FCFEAE70-C65A-9544-A781-DE6552AC9E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039" y="990600"/>
            <a:ext cx="8215921" cy="5471932"/>
          </a:xfrm>
          <a:prstGeom prst="rect">
            <a:avLst/>
          </a:prstGeom>
        </p:spPr>
      </p:pic>
    </p:spTree>
    <p:extLst>
      <p:ext uri="{BB962C8B-B14F-4D97-AF65-F5344CB8AC3E}">
        <p14:creationId xmlns:p14="http://schemas.microsoft.com/office/powerpoint/2010/main" val="171841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Neo-Nazis</a:t>
            </a:r>
          </a:p>
        </p:txBody>
      </p:sp>
      <p:pic>
        <p:nvPicPr>
          <p:cNvPr id="10244" name="Picture 4" descr="This Saturday, Aug. 12, 2017 image shows s white supremacist carrying a NAZI flag into the entrance to Emancipation Park in Charlottesville, Va.">
            <a:extLst>
              <a:ext uri="{FF2B5EF4-FFF2-40B4-BE49-F238E27FC236}">
                <a16:creationId xmlns:a16="http://schemas.microsoft.com/office/drawing/2014/main" id="{38A2C9C6-5274-784B-8AC5-9D28210D5D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7172" y="1143000"/>
            <a:ext cx="8293260" cy="414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822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7510</TotalTime>
  <Words>2044</Words>
  <Application>Microsoft Macintosh PowerPoint</Application>
  <PresentationFormat>On-screen Show (4:3)</PresentationFormat>
  <Paragraphs>217</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AvenirNext-Regular</vt:lpstr>
      <vt:lpstr>Calibri</vt:lpstr>
      <vt:lpstr>Charlie Display</vt:lpstr>
      <vt:lpstr>Charlie Display Light</vt:lpstr>
      <vt:lpstr>Office Theme</vt:lpstr>
      <vt:lpstr>PowerPoint Presentation</vt:lpstr>
      <vt:lpstr>Counter-protesters</vt:lpstr>
      <vt:lpstr>Form lines of Peace Ambassadors</vt:lpstr>
      <vt:lpstr>Divert attention away from counter-protesters</vt:lpstr>
      <vt:lpstr>PowerPoint Presentation</vt:lpstr>
      <vt:lpstr>PowerPoint Presentation</vt:lpstr>
      <vt:lpstr>PowerPoint Presentation</vt:lpstr>
      <vt:lpstr>Proud Boys</vt:lpstr>
      <vt:lpstr>Neo-Nazis</vt:lpstr>
      <vt:lpstr>KKK</vt:lpstr>
      <vt:lpstr>Other White Supremacists</vt:lpstr>
      <vt:lpstr>Boogaloo Bois </vt:lpstr>
      <vt:lpstr>PowerPoint Presentation</vt:lpstr>
      <vt:lpstr>Antifa (anti-fascist)</vt:lpstr>
      <vt:lpstr>Black Bloc</vt:lpstr>
      <vt:lpstr>The cost of Antifa and Black Bloc is well known</vt:lpstr>
      <vt:lpstr>Law Enforcement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Thurmann</dc:creator>
  <cp:lastModifiedBy>Joanna Thurmann</cp:lastModifiedBy>
  <cp:revision>76</cp:revision>
  <dcterms:created xsi:type="dcterms:W3CDTF">2020-07-11T16:41:51Z</dcterms:created>
  <dcterms:modified xsi:type="dcterms:W3CDTF">2020-11-01T02:50:51Z</dcterms:modified>
</cp:coreProperties>
</file>